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
  </p:notesMasterIdLst>
  <p:handoutMasterIdLst>
    <p:handoutMasterId r:id="rId13"/>
  </p:handoutMasterIdLst>
  <p:sldIdLst>
    <p:sldId id="260" r:id="rId2"/>
    <p:sldId id="281" r:id="rId3"/>
    <p:sldId id="282" r:id="rId4"/>
    <p:sldId id="283" r:id="rId5"/>
    <p:sldId id="284" r:id="rId6"/>
    <p:sldId id="285" r:id="rId7"/>
    <p:sldId id="286" r:id="rId8"/>
    <p:sldId id="287" r:id="rId9"/>
    <p:sldId id="290" r:id="rId10"/>
    <p:sldId id="289" r:id="rId11"/>
  </p:sldIdLst>
  <p:sldSz cx="9906000" cy="6858000" type="A4"/>
  <p:notesSz cx="6858000" cy="9945688"/>
  <p:defaultTextStyle>
    <a:defPPr>
      <a:defRPr lang="de-DE"/>
    </a:defPPr>
    <a:lvl1pPr algn="l" rtl="0" eaLnBrk="0" fontAlgn="base" hangingPunct="0">
      <a:spcBef>
        <a:spcPct val="0"/>
      </a:spcBef>
      <a:spcAft>
        <a:spcPct val="0"/>
      </a:spcAft>
      <a:defRPr sz="2200"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200"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200"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200"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2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2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2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2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2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7FAAC7"/>
    <a:srgbClr val="0B5390"/>
    <a:srgbClr val="DF111B"/>
    <a:srgbClr val="063D7F"/>
    <a:srgbClr val="CC3333"/>
    <a:srgbClr val="61666A"/>
    <a:srgbClr val="00003C"/>
    <a:srgbClr val="3C3A3C"/>
    <a:srgbClr val="3C3C3C"/>
    <a:srgbClr val="1C1C1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77" autoAdjust="0"/>
    <p:restoredTop sz="87051" autoAdjust="0"/>
  </p:normalViewPr>
  <p:slideViewPr>
    <p:cSldViewPr showGuides="1">
      <p:cViewPr>
        <p:scale>
          <a:sx n="99" d="100"/>
          <a:sy n="99" d="100"/>
        </p:scale>
        <p:origin x="-704" y="-96"/>
      </p:cViewPr>
      <p:guideLst>
        <p:guide orient="horz"/>
        <p:guide/>
      </p:guideLst>
    </p:cSldViewPr>
  </p:slideViewPr>
  <p:outlineViewPr>
    <p:cViewPr>
      <p:scale>
        <a:sx n="33" d="100"/>
        <a:sy n="33" d="100"/>
      </p:scale>
      <p:origin x="0" y="16248"/>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charset="0"/>
                <a:ea typeface="ＭＳ Ｐゴシック" pitchFamily="84" charset="-128"/>
                <a:cs typeface="+mn-cs"/>
              </a:defRPr>
            </a:lvl1pPr>
          </a:lstStyle>
          <a:p>
            <a:pPr>
              <a:defRPr/>
            </a:pPr>
            <a:endParaRPr lang="de-DE"/>
          </a:p>
        </p:txBody>
      </p:sp>
      <p:sp>
        <p:nvSpPr>
          <p:cNvPr id="21507" name="Rectangle 3"/>
          <p:cNvSpPr>
            <a:spLocks noGrp="1" noChangeArrowheads="1"/>
          </p:cNvSpPr>
          <p:nvPr>
            <p:ph type="dt" sz="quarter" idx="1"/>
          </p:nvPr>
        </p:nvSpPr>
        <p:spPr bwMode="auto">
          <a:xfrm>
            <a:off x="3886200" y="0"/>
            <a:ext cx="2971800"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pitchFamily="84" charset="-128"/>
                <a:cs typeface="+mn-cs"/>
              </a:defRPr>
            </a:lvl1pPr>
          </a:lstStyle>
          <a:p>
            <a:pPr>
              <a:defRPr/>
            </a:pPr>
            <a:endParaRPr lang="de-DE"/>
          </a:p>
        </p:txBody>
      </p:sp>
      <p:sp>
        <p:nvSpPr>
          <p:cNvPr id="21508" name="Rectangle 4"/>
          <p:cNvSpPr>
            <a:spLocks noGrp="1" noChangeArrowheads="1"/>
          </p:cNvSpPr>
          <p:nvPr>
            <p:ph type="ftr" sz="quarter" idx="2"/>
          </p:nvPr>
        </p:nvSpPr>
        <p:spPr bwMode="auto">
          <a:xfrm>
            <a:off x="0" y="9448800"/>
            <a:ext cx="2971800" cy="49688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charset="0"/>
                <a:ea typeface="ＭＳ Ｐゴシック" pitchFamily="84" charset="-128"/>
                <a:cs typeface="+mn-cs"/>
              </a:defRPr>
            </a:lvl1pPr>
          </a:lstStyle>
          <a:p>
            <a:pPr>
              <a:defRPr/>
            </a:pPr>
            <a:endParaRPr lang="de-DE"/>
          </a:p>
        </p:txBody>
      </p:sp>
      <p:sp>
        <p:nvSpPr>
          <p:cNvPr id="21509" name="Rectangle 5"/>
          <p:cNvSpPr>
            <a:spLocks noGrp="1" noChangeArrowheads="1"/>
          </p:cNvSpPr>
          <p:nvPr>
            <p:ph type="sldNum" sz="quarter" idx="3"/>
          </p:nvPr>
        </p:nvSpPr>
        <p:spPr bwMode="auto">
          <a:xfrm>
            <a:off x="3886200" y="9448800"/>
            <a:ext cx="2971800" cy="49688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08BE528C-4B4E-FE4E-8204-FFF94641BD8E}" type="slidenum">
              <a:rPr lang="de-DE"/>
              <a:pPr/>
              <a:t>‹Nr.›</a:t>
            </a:fld>
            <a:endParaRPr lang="de-DE"/>
          </a:p>
        </p:txBody>
      </p:sp>
    </p:spTree>
    <p:extLst>
      <p:ext uri="{BB962C8B-B14F-4D97-AF65-F5344CB8AC3E}">
        <p14:creationId xmlns:p14="http://schemas.microsoft.com/office/powerpoint/2010/main" val="24528450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charset="0"/>
                <a:ea typeface="ＭＳ Ｐゴシック" pitchFamily="84" charset="-128"/>
                <a:cs typeface="+mn-cs"/>
              </a:defRPr>
            </a:lvl1pPr>
          </a:lstStyle>
          <a:p>
            <a:pPr>
              <a:defRPr/>
            </a:pPr>
            <a:endParaRPr lang="de-DE"/>
          </a:p>
        </p:txBody>
      </p:sp>
      <p:sp>
        <p:nvSpPr>
          <p:cNvPr id="4099" name="Rectangle 3"/>
          <p:cNvSpPr>
            <a:spLocks noGrp="1" noChangeArrowheads="1"/>
          </p:cNvSpPr>
          <p:nvPr>
            <p:ph type="dt" idx="1"/>
          </p:nvPr>
        </p:nvSpPr>
        <p:spPr bwMode="auto">
          <a:xfrm>
            <a:off x="3886200" y="0"/>
            <a:ext cx="2971800"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pitchFamily="84" charset="-128"/>
                <a:cs typeface="+mn-cs"/>
              </a:defRPr>
            </a:lvl1pPr>
          </a:lstStyle>
          <a:p>
            <a:pPr>
              <a:defRPr/>
            </a:pPr>
            <a:endParaRPr lang="de-DE"/>
          </a:p>
        </p:txBody>
      </p:sp>
      <p:sp>
        <p:nvSpPr>
          <p:cNvPr id="17412" name="Rectangle 4"/>
          <p:cNvSpPr>
            <a:spLocks noGrp="1" noRot="1" noChangeAspect="1" noChangeArrowheads="1" noTextEdit="1"/>
          </p:cNvSpPr>
          <p:nvPr>
            <p:ph type="sldImg" idx="2"/>
          </p:nvPr>
        </p:nvSpPr>
        <p:spPr bwMode="auto">
          <a:xfrm>
            <a:off x="736600" y="746125"/>
            <a:ext cx="5384800" cy="37290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01" name="Rectangle 5"/>
          <p:cNvSpPr>
            <a:spLocks noGrp="1" noChangeArrowheads="1"/>
          </p:cNvSpPr>
          <p:nvPr>
            <p:ph type="body" sz="quarter" idx="3"/>
          </p:nvPr>
        </p:nvSpPr>
        <p:spPr bwMode="auto">
          <a:xfrm>
            <a:off x="914400" y="4724400"/>
            <a:ext cx="5029200" cy="4475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102" name="Rectangle 6"/>
          <p:cNvSpPr>
            <a:spLocks noGrp="1" noChangeArrowheads="1"/>
          </p:cNvSpPr>
          <p:nvPr>
            <p:ph type="ftr" sz="quarter" idx="4"/>
          </p:nvPr>
        </p:nvSpPr>
        <p:spPr bwMode="auto">
          <a:xfrm>
            <a:off x="0" y="9448800"/>
            <a:ext cx="2971800" cy="49688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charset="0"/>
                <a:ea typeface="ＭＳ Ｐゴシック" pitchFamily="84" charset="-128"/>
                <a:cs typeface="+mn-cs"/>
              </a:defRPr>
            </a:lvl1pPr>
          </a:lstStyle>
          <a:p>
            <a:pPr>
              <a:defRPr/>
            </a:pPr>
            <a:endParaRPr lang="de-DE"/>
          </a:p>
        </p:txBody>
      </p:sp>
      <p:sp>
        <p:nvSpPr>
          <p:cNvPr id="4103" name="Rectangle 7"/>
          <p:cNvSpPr>
            <a:spLocks noGrp="1" noChangeArrowheads="1"/>
          </p:cNvSpPr>
          <p:nvPr>
            <p:ph type="sldNum" sz="quarter" idx="5"/>
          </p:nvPr>
        </p:nvSpPr>
        <p:spPr bwMode="auto">
          <a:xfrm>
            <a:off x="3886200" y="9448800"/>
            <a:ext cx="2971800" cy="49688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5C5142C8-71AE-8B47-8390-2313C9838F08}" type="slidenum">
              <a:rPr lang="de-DE"/>
              <a:pPr/>
              <a:t>‹Nr.›</a:t>
            </a:fld>
            <a:endParaRPr lang="de-DE"/>
          </a:p>
        </p:txBody>
      </p:sp>
    </p:spTree>
    <p:extLst>
      <p:ext uri="{BB962C8B-B14F-4D97-AF65-F5344CB8AC3E}">
        <p14:creationId xmlns:p14="http://schemas.microsoft.com/office/powerpoint/2010/main" val="22053433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8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8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8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8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8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sbbk.ch/dyn/bin/22533-22537-1-sbbk_neuebildungsbewinberufenmitgefaehrlichenarbeiten_20150813.docx" TargetMode="External"/><Relationship Id="rId4" Type="http://schemas.openxmlformats.org/officeDocument/2006/relationships/hyperlink" Target="http://www.sbbk.ch/dyn/bin/22533-22540-1-deklaration_neuebetriebe_150812_d.docx" TargetMode="External"/><Relationship Id="rId5" Type="http://schemas.openxmlformats.org/officeDocument/2006/relationships/hyperlink" Target="http://www.sbbk.ch/dyn/bin/22533-22543-1-checkliste_150901_d.docx" TargetMode="External"/><Relationship Id="rId6" Type="http://schemas.openxmlformats.org/officeDocument/2006/relationships/hyperlink" Target="http://www.sbbk.ch/dyn/bin/22533-22664-1-info_betriebe_gef_hrliche_arbeiten_150901_d.docx" TargetMode="External"/><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charset="0"/>
                <a:ea typeface="ＭＳ Ｐゴシック" charset="0"/>
                <a:cs typeface="ＭＳ Ｐゴシック" charset="0"/>
              </a:defRPr>
            </a:lvl1pPr>
            <a:lvl2pPr marL="742950" indent="-285750">
              <a:defRPr sz="2200">
                <a:solidFill>
                  <a:schemeClr val="tx1"/>
                </a:solidFill>
                <a:latin typeface="Arial" charset="0"/>
                <a:ea typeface="ＭＳ Ｐゴシック" charset="0"/>
              </a:defRPr>
            </a:lvl2pPr>
            <a:lvl3pPr marL="1143000" indent="-228600">
              <a:defRPr sz="2200">
                <a:solidFill>
                  <a:schemeClr val="tx1"/>
                </a:solidFill>
                <a:latin typeface="Arial" charset="0"/>
                <a:ea typeface="ＭＳ Ｐゴシック" charset="0"/>
              </a:defRPr>
            </a:lvl3pPr>
            <a:lvl4pPr marL="1600200" indent="-228600">
              <a:defRPr sz="2200">
                <a:solidFill>
                  <a:schemeClr val="tx1"/>
                </a:solidFill>
                <a:latin typeface="Arial" charset="0"/>
                <a:ea typeface="ＭＳ Ｐゴシック" charset="0"/>
              </a:defRPr>
            </a:lvl4pPr>
            <a:lvl5pPr marL="2057400" indent="-228600">
              <a:defRPr sz="2200">
                <a:solidFill>
                  <a:schemeClr val="tx1"/>
                </a:solidFill>
                <a:latin typeface="Arial" charset="0"/>
                <a:ea typeface="ＭＳ Ｐゴシック" charset="0"/>
              </a:defRPr>
            </a:lvl5pPr>
            <a:lvl6pPr marL="2514600" indent="-228600" eaLnBrk="0" fontAlgn="base" hangingPunct="0">
              <a:spcBef>
                <a:spcPct val="0"/>
              </a:spcBef>
              <a:spcAft>
                <a:spcPct val="0"/>
              </a:spcAft>
              <a:defRPr sz="2200">
                <a:solidFill>
                  <a:schemeClr val="tx1"/>
                </a:solidFill>
                <a:latin typeface="Arial" charset="0"/>
                <a:ea typeface="ＭＳ Ｐゴシック" charset="0"/>
              </a:defRPr>
            </a:lvl6pPr>
            <a:lvl7pPr marL="2971800" indent="-228600" eaLnBrk="0" fontAlgn="base" hangingPunct="0">
              <a:spcBef>
                <a:spcPct val="0"/>
              </a:spcBef>
              <a:spcAft>
                <a:spcPct val="0"/>
              </a:spcAft>
              <a:defRPr sz="2200">
                <a:solidFill>
                  <a:schemeClr val="tx1"/>
                </a:solidFill>
                <a:latin typeface="Arial" charset="0"/>
                <a:ea typeface="ＭＳ Ｐゴシック" charset="0"/>
              </a:defRPr>
            </a:lvl7pPr>
            <a:lvl8pPr marL="3429000" indent="-228600" eaLnBrk="0" fontAlgn="base" hangingPunct="0">
              <a:spcBef>
                <a:spcPct val="0"/>
              </a:spcBef>
              <a:spcAft>
                <a:spcPct val="0"/>
              </a:spcAft>
              <a:defRPr sz="2200">
                <a:solidFill>
                  <a:schemeClr val="tx1"/>
                </a:solidFill>
                <a:latin typeface="Arial" charset="0"/>
                <a:ea typeface="ＭＳ Ｐゴシック" charset="0"/>
              </a:defRPr>
            </a:lvl8pPr>
            <a:lvl9pPr marL="3886200" indent="-228600" eaLnBrk="0" fontAlgn="base" hangingPunct="0">
              <a:spcBef>
                <a:spcPct val="0"/>
              </a:spcBef>
              <a:spcAft>
                <a:spcPct val="0"/>
              </a:spcAft>
              <a:defRPr sz="2200">
                <a:solidFill>
                  <a:schemeClr val="tx1"/>
                </a:solidFill>
                <a:latin typeface="Arial" charset="0"/>
                <a:ea typeface="ＭＳ Ｐゴシック" charset="0"/>
              </a:defRPr>
            </a:lvl9pPr>
          </a:lstStyle>
          <a:p>
            <a:fld id="{61AF538F-D659-4B4A-A5E9-B7369144A990}" type="slidenum">
              <a:rPr lang="de-DE" sz="1200"/>
              <a:pPr/>
              <a:t>1</a:t>
            </a:fld>
            <a:endParaRPr lang="de-DE" sz="120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de-DE">
              <a:ea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charset="0"/>
                <a:ea typeface="ＭＳ Ｐゴシック" charset="0"/>
                <a:cs typeface="ＭＳ Ｐゴシック" charset="0"/>
              </a:defRPr>
            </a:lvl1pPr>
            <a:lvl2pPr marL="742950" indent="-285750">
              <a:defRPr sz="2200">
                <a:solidFill>
                  <a:schemeClr val="tx1"/>
                </a:solidFill>
                <a:latin typeface="Arial" charset="0"/>
                <a:ea typeface="ＭＳ Ｐゴシック" charset="0"/>
              </a:defRPr>
            </a:lvl2pPr>
            <a:lvl3pPr marL="1143000" indent="-228600">
              <a:defRPr sz="2200">
                <a:solidFill>
                  <a:schemeClr val="tx1"/>
                </a:solidFill>
                <a:latin typeface="Arial" charset="0"/>
                <a:ea typeface="ＭＳ Ｐゴシック" charset="0"/>
              </a:defRPr>
            </a:lvl3pPr>
            <a:lvl4pPr marL="1600200" indent="-228600">
              <a:defRPr sz="2200">
                <a:solidFill>
                  <a:schemeClr val="tx1"/>
                </a:solidFill>
                <a:latin typeface="Arial" charset="0"/>
                <a:ea typeface="ＭＳ Ｐゴシック" charset="0"/>
              </a:defRPr>
            </a:lvl4pPr>
            <a:lvl5pPr marL="2057400" indent="-228600">
              <a:defRPr sz="2200">
                <a:solidFill>
                  <a:schemeClr val="tx1"/>
                </a:solidFill>
                <a:latin typeface="Arial" charset="0"/>
                <a:ea typeface="ＭＳ Ｐゴシック" charset="0"/>
              </a:defRPr>
            </a:lvl5pPr>
            <a:lvl6pPr marL="2514600" indent="-228600" eaLnBrk="0" fontAlgn="base" hangingPunct="0">
              <a:spcBef>
                <a:spcPct val="0"/>
              </a:spcBef>
              <a:spcAft>
                <a:spcPct val="0"/>
              </a:spcAft>
              <a:defRPr sz="2200">
                <a:solidFill>
                  <a:schemeClr val="tx1"/>
                </a:solidFill>
                <a:latin typeface="Arial" charset="0"/>
                <a:ea typeface="ＭＳ Ｐゴシック" charset="0"/>
              </a:defRPr>
            </a:lvl6pPr>
            <a:lvl7pPr marL="2971800" indent="-228600" eaLnBrk="0" fontAlgn="base" hangingPunct="0">
              <a:spcBef>
                <a:spcPct val="0"/>
              </a:spcBef>
              <a:spcAft>
                <a:spcPct val="0"/>
              </a:spcAft>
              <a:defRPr sz="2200">
                <a:solidFill>
                  <a:schemeClr val="tx1"/>
                </a:solidFill>
                <a:latin typeface="Arial" charset="0"/>
                <a:ea typeface="ＭＳ Ｐゴシック" charset="0"/>
              </a:defRPr>
            </a:lvl7pPr>
            <a:lvl8pPr marL="3429000" indent="-228600" eaLnBrk="0" fontAlgn="base" hangingPunct="0">
              <a:spcBef>
                <a:spcPct val="0"/>
              </a:spcBef>
              <a:spcAft>
                <a:spcPct val="0"/>
              </a:spcAft>
              <a:defRPr sz="2200">
                <a:solidFill>
                  <a:schemeClr val="tx1"/>
                </a:solidFill>
                <a:latin typeface="Arial" charset="0"/>
                <a:ea typeface="ＭＳ Ｐゴシック" charset="0"/>
              </a:defRPr>
            </a:lvl8pPr>
            <a:lvl9pPr marL="3886200" indent="-228600" eaLnBrk="0" fontAlgn="base" hangingPunct="0">
              <a:spcBef>
                <a:spcPct val="0"/>
              </a:spcBef>
              <a:spcAft>
                <a:spcPct val="0"/>
              </a:spcAft>
              <a:defRPr sz="2200">
                <a:solidFill>
                  <a:schemeClr val="tx1"/>
                </a:solidFill>
                <a:latin typeface="Arial" charset="0"/>
                <a:ea typeface="ＭＳ Ｐゴシック" charset="0"/>
              </a:defRPr>
            </a:lvl9pPr>
          </a:lstStyle>
          <a:p>
            <a:fld id="{D345CF47-D011-D240-9C3A-73E68DD5584F}" type="slidenum">
              <a:rPr lang="de-DE" sz="1200"/>
              <a:pPr/>
              <a:t>10</a:t>
            </a:fld>
            <a:endParaRPr lang="de-DE" sz="1200"/>
          </a:p>
        </p:txBody>
      </p:sp>
      <p:sp>
        <p:nvSpPr>
          <p:cNvPr id="23555" name="Rectangle 1026"/>
          <p:cNvSpPr>
            <a:spLocks noGrp="1" noRot="1" noChangeAspect="1" noChangeArrowheads="1" noTextEdit="1"/>
          </p:cNvSpPr>
          <p:nvPr>
            <p:ph type="sldImg"/>
          </p:nvPr>
        </p:nvSpPr>
        <p:spPr>
          <a:ln/>
        </p:spPr>
      </p:sp>
      <p:sp>
        <p:nvSpPr>
          <p:cNvPr id="23556"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de-DE">
              <a:ea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charset="0"/>
                <a:ea typeface="ＭＳ Ｐゴシック" charset="0"/>
                <a:cs typeface="ＭＳ Ｐゴシック" charset="0"/>
              </a:defRPr>
            </a:lvl1pPr>
            <a:lvl2pPr marL="742950" indent="-285750">
              <a:defRPr sz="2200">
                <a:solidFill>
                  <a:schemeClr val="tx1"/>
                </a:solidFill>
                <a:latin typeface="Arial" charset="0"/>
                <a:ea typeface="ＭＳ Ｐゴシック" charset="0"/>
              </a:defRPr>
            </a:lvl2pPr>
            <a:lvl3pPr marL="1143000" indent="-228600">
              <a:defRPr sz="2200">
                <a:solidFill>
                  <a:schemeClr val="tx1"/>
                </a:solidFill>
                <a:latin typeface="Arial" charset="0"/>
                <a:ea typeface="ＭＳ Ｐゴシック" charset="0"/>
              </a:defRPr>
            </a:lvl3pPr>
            <a:lvl4pPr marL="1600200" indent="-228600">
              <a:defRPr sz="2200">
                <a:solidFill>
                  <a:schemeClr val="tx1"/>
                </a:solidFill>
                <a:latin typeface="Arial" charset="0"/>
                <a:ea typeface="ＭＳ Ｐゴシック" charset="0"/>
              </a:defRPr>
            </a:lvl4pPr>
            <a:lvl5pPr marL="2057400" indent="-228600">
              <a:defRPr sz="2200">
                <a:solidFill>
                  <a:schemeClr val="tx1"/>
                </a:solidFill>
                <a:latin typeface="Arial" charset="0"/>
                <a:ea typeface="ＭＳ Ｐゴシック" charset="0"/>
              </a:defRPr>
            </a:lvl5pPr>
            <a:lvl6pPr marL="2514600" indent="-228600" eaLnBrk="0" fontAlgn="base" hangingPunct="0">
              <a:spcBef>
                <a:spcPct val="0"/>
              </a:spcBef>
              <a:spcAft>
                <a:spcPct val="0"/>
              </a:spcAft>
              <a:defRPr sz="2200">
                <a:solidFill>
                  <a:schemeClr val="tx1"/>
                </a:solidFill>
                <a:latin typeface="Arial" charset="0"/>
                <a:ea typeface="ＭＳ Ｐゴシック" charset="0"/>
              </a:defRPr>
            </a:lvl6pPr>
            <a:lvl7pPr marL="2971800" indent="-228600" eaLnBrk="0" fontAlgn="base" hangingPunct="0">
              <a:spcBef>
                <a:spcPct val="0"/>
              </a:spcBef>
              <a:spcAft>
                <a:spcPct val="0"/>
              </a:spcAft>
              <a:defRPr sz="2200">
                <a:solidFill>
                  <a:schemeClr val="tx1"/>
                </a:solidFill>
                <a:latin typeface="Arial" charset="0"/>
                <a:ea typeface="ＭＳ Ｐゴシック" charset="0"/>
              </a:defRPr>
            </a:lvl7pPr>
            <a:lvl8pPr marL="3429000" indent="-228600" eaLnBrk="0" fontAlgn="base" hangingPunct="0">
              <a:spcBef>
                <a:spcPct val="0"/>
              </a:spcBef>
              <a:spcAft>
                <a:spcPct val="0"/>
              </a:spcAft>
              <a:defRPr sz="2200">
                <a:solidFill>
                  <a:schemeClr val="tx1"/>
                </a:solidFill>
                <a:latin typeface="Arial" charset="0"/>
                <a:ea typeface="ＭＳ Ｐゴシック" charset="0"/>
              </a:defRPr>
            </a:lvl8pPr>
            <a:lvl9pPr marL="3886200" indent="-228600" eaLnBrk="0" fontAlgn="base" hangingPunct="0">
              <a:spcBef>
                <a:spcPct val="0"/>
              </a:spcBef>
              <a:spcAft>
                <a:spcPct val="0"/>
              </a:spcAft>
              <a:defRPr sz="2200">
                <a:solidFill>
                  <a:schemeClr val="tx1"/>
                </a:solidFill>
                <a:latin typeface="Arial" charset="0"/>
                <a:ea typeface="ＭＳ Ｐゴシック" charset="0"/>
              </a:defRPr>
            </a:lvl9pPr>
          </a:lstStyle>
          <a:p>
            <a:fld id="{D345CF47-D011-D240-9C3A-73E68DD5584F}" type="slidenum">
              <a:rPr lang="de-DE" sz="1200"/>
              <a:pPr/>
              <a:t>2</a:t>
            </a:fld>
            <a:endParaRPr lang="de-DE" sz="1200"/>
          </a:p>
        </p:txBody>
      </p:sp>
      <p:sp>
        <p:nvSpPr>
          <p:cNvPr id="23555" name="Rectangle 1026"/>
          <p:cNvSpPr>
            <a:spLocks noGrp="1" noRot="1" noChangeAspect="1" noChangeArrowheads="1" noTextEdit="1"/>
          </p:cNvSpPr>
          <p:nvPr>
            <p:ph type="sldImg"/>
          </p:nvPr>
        </p:nvSpPr>
        <p:spPr>
          <a:ln/>
        </p:spPr>
      </p:sp>
      <p:sp>
        <p:nvSpPr>
          <p:cNvPr id="23556"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r>
              <a:rPr lang="de-CH" sz="1200" b="1" kern="1200" dirty="0" smtClean="0">
                <a:solidFill>
                  <a:schemeClr val="tx1"/>
                </a:solidFill>
                <a:effectLst/>
                <a:latin typeface="Arial" charset="0"/>
                <a:ea typeface="ＭＳ Ｐゴシック" charset="-128"/>
                <a:cs typeface="ＭＳ Ｐゴシック" pitchFamily="-1" charset="-128"/>
              </a:rPr>
              <a:t>Neue Rechtsgrundlage</a:t>
            </a:r>
            <a:endParaRPr lang="de-CH" sz="1200" kern="1200" dirty="0" smtClean="0">
              <a:solidFill>
                <a:schemeClr val="tx1"/>
              </a:solidFill>
              <a:effectLst/>
              <a:latin typeface="Arial" charset="0"/>
              <a:ea typeface="ＭＳ Ｐゴシック" charset="-128"/>
              <a:cs typeface="ＭＳ Ｐゴシック" pitchFamily="-1" charset="-128"/>
            </a:endParaRPr>
          </a:p>
          <a:p>
            <a:r>
              <a:rPr lang="de-CH" sz="1200" kern="1200" dirty="0" smtClean="0">
                <a:solidFill>
                  <a:schemeClr val="tx1"/>
                </a:solidFill>
                <a:effectLst/>
                <a:latin typeface="Arial" charset="0"/>
                <a:ea typeface="ＭＳ Ｐゴシック" charset="-128"/>
                <a:cs typeface="ＭＳ Ｐゴシック" pitchFamily="-1" charset="-128"/>
              </a:rPr>
              <a:t>Der Bundesrat hat 2014 die Änderung der Verordnung 5 zum Arbeitsgesetz vom 28. September 2007 (Jugendarbeitsschutzverordnung; ArGV 5; SR 822.115) beschlossen. Gemäss Art. 4 der Jugendarbeitsschutzverordnung dürfen Jugendliche gefährliche Arbeiten </a:t>
            </a:r>
            <a:r>
              <a:rPr lang="de-CH" sz="1200" b="1" kern="1200" dirty="0" smtClean="0">
                <a:solidFill>
                  <a:schemeClr val="tx1"/>
                </a:solidFill>
                <a:effectLst/>
                <a:latin typeface="Arial" charset="0"/>
                <a:ea typeface="ＭＳ Ｐゴシック" charset="-128"/>
                <a:cs typeface="ＭＳ Ｐゴシック" pitchFamily="-1" charset="-128"/>
              </a:rPr>
              <a:t>grundsätzlich erst ab 18 Jahren </a:t>
            </a:r>
            <a:r>
              <a:rPr lang="de-CH" sz="1200" kern="1200" dirty="0" smtClean="0">
                <a:solidFill>
                  <a:schemeClr val="tx1"/>
                </a:solidFill>
                <a:effectLst/>
                <a:latin typeface="Arial" charset="0"/>
                <a:ea typeface="ＭＳ Ｐゴシック" charset="-128"/>
                <a:cs typeface="ＭＳ Ｐゴシック" pitchFamily="-1" charset="-128"/>
              </a:rPr>
              <a:t>ausführen. </a:t>
            </a:r>
            <a:br>
              <a:rPr lang="de-CH" sz="1200" kern="1200" dirty="0" smtClean="0">
                <a:solidFill>
                  <a:schemeClr val="tx1"/>
                </a:solidFill>
                <a:effectLst/>
                <a:latin typeface="Arial" charset="0"/>
                <a:ea typeface="ＭＳ Ｐゴシック" charset="-128"/>
                <a:cs typeface="ＭＳ Ｐゴシック" pitchFamily="-1" charset="-128"/>
              </a:rPr>
            </a:br>
            <a:r>
              <a:rPr lang="de-CH" sz="1200" kern="1200" dirty="0" smtClean="0">
                <a:solidFill>
                  <a:schemeClr val="tx1"/>
                </a:solidFill>
                <a:effectLst/>
                <a:latin typeface="Arial" charset="0"/>
                <a:ea typeface="ＭＳ Ｐゴシック" charset="-128"/>
                <a:cs typeface="ＭＳ Ｐゴシック" pitchFamily="-1" charset="-128"/>
              </a:rPr>
              <a:t>Jugendliche ab 15 Jahren dürfen gefährliche Arbeiten in Berufen ausführen, in welchen die Verordnung über die berufliche Grundbildung </a:t>
            </a:r>
            <a:r>
              <a:rPr lang="de-CH" sz="1200" b="1" kern="1200" dirty="0" smtClean="0">
                <a:solidFill>
                  <a:schemeClr val="tx1"/>
                </a:solidFill>
                <a:effectLst/>
                <a:latin typeface="Arial" charset="0"/>
                <a:ea typeface="ＭＳ Ｐゴシック" charset="-128"/>
                <a:cs typeface="ＭＳ Ｐゴシック" pitchFamily="-1" charset="-128"/>
              </a:rPr>
              <a:t>eine Ausnahme </a:t>
            </a:r>
            <a:r>
              <a:rPr lang="de-CH" sz="1200" kern="1200" dirty="0" smtClean="0">
                <a:solidFill>
                  <a:schemeClr val="tx1"/>
                </a:solidFill>
                <a:effectLst/>
                <a:latin typeface="Arial" charset="0"/>
                <a:ea typeface="ＭＳ Ｐゴシック" charset="-128"/>
                <a:cs typeface="ＭＳ Ｐゴシック" pitchFamily="-1" charset="-128"/>
              </a:rPr>
              <a:t>vorsieht. Voraussetzung für eine Ausnahme sind begleitende Massnahmen für die Arbeitssicherheit und den Gesundheitsschutz der Jugendlichen. Die Verordnungsänderung trat per 1. August 2014 in Kraft.</a:t>
            </a:r>
          </a:p>
          <a:p>
            <a:endParaRPr lang="de-CH" sz="1200" kern="1200" dirty="0" smtClean="0">
              <a:solidFill>
                <a:schemeClr val="tx1"/>
              </a:solidFill>
              <a:effectLst/>
              <a:latin typeface="Arial" charset="0"/>
              <a:ea typeface="ＭＳ Ｐゴシック" charset="-128"/>
              <a:cs typeface="ＭＳ Ｐゴシック" pitchFamily="-1" charset="-128"/>
            </a:endParaRPr>
          </a:p>
          <a:p>
            <a:r>
              <a:rPr lang="de-CH" sz="1200" kern="1200" dirty="0" smtClean="0">
                <a:solidFill>
                  <a:schemeClr val="tx1"/>
                </a:solidFill>
                <a:effectLst/>
                <a:latin typeface="Arial" charset="0"/>
                <a:ea typeface="ＭＳ Ｐゴシック" charset="-128"/>
                <a:cs typeface="ＭＳ Ｐゴシック" pitchFamily="-1" charset="-128"/>
              </a:rPr>
              <a:t>Grundsätzlich nichts Neues: gefährliche Arbeiten haben schon immer im</a:t>
            </a:r>
            <a:r>
              <a:rPr lang="de-CH" sz="1200" kern="1200" baseline="0" dirty="0" smtClean="0">
                <a:solidFill>
                  <a:schemeClr val="tx1"/>
                </a:solidFill>
                <a:effectLst/>
                <a:latin typeface="Arial" charset="0"/>
                <a:ea typeface="ＭＳ Ｐゴシック" charset="-128"/>
                <a:cs typeface="ＭＳ Ｐゴシック" pitchFamily="-1" charset="-128"/>
              </a:rPr>
              <a:t> entsprechenden Beruf bestanden und werden der lernenden Person gelehrt. Bewusstsein dafür soll jedoch geschärft werden und konkrete Schulung wieder in Vordergrund stehen.</a:t>
            </a:r>
            <a:endParaRPr lang="de-CH" sz="1200" kern="1200" dirty="0" smtClean="0">
              <a:solidFill>
                <a:schemeClr val="tx1"/>
              </a:solidFill>
              <a:effectLst/>
              <a:latin typeface="Arial" charset="0"/>
              <a:ea typeface="ＭＳ Ｐゴシック" charset="-128"/>
              <a:cs typeface="ＭＳ Ｐゴシック" pitchFamily="-1" charset="-128"/>
            </a:endParaRPr>
          </a:p>
          <a:p>
            <a:endParaRPr lang="de-CH" dirty="0" smtClean="0"/>
          </a:p>
          <a:p>
            <a:pPr eaLnBrk="1" hangingPunct="1"/>
            <a:endParaRPr lang="de-DE" dirty="0">
              <a:ea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de-DE" sz="1200" b="0" i="0" u="none" strike="noStrike" kern="1200" baseline="0" dirty="0" smtClean="0">
                <a:solidFill>
                  <a:schemeClr val="tx1"/>
                </a:solidFill>
                <a:latin typeface="Arial" charset="0"/>
                <a:ea typeface="ＭＳ Ｐゴシック" charset="-128"/>
                <a:cs typeface="ＭＳ Ｐゴシック" pitchFamily="-1" charset="-128"/>
              </a:rPr>
              <a:t>Definition der </a:t>
            </a:r>
            <a:r>
              <a:rPr lang="de-DE" sz="1200" b="0" i="0" u="none" strike="noStrike" kern="1200" baseline="0" dirty="0" err="1" smtClean="0">
                <a:solidFill>
                  <a:schemeClr val="tx1"/>
                </a:solidFill>
                <a:latin typeface="Arial" charset="0"/>
                <a:ea typeface="ＭＳ Ｐゴシック" charset="-128"/>
                <a:cs typeface="ＭＳ Ｐゴシック" pitchFamily="-1" charset="-128"/>
              </a:rPr>
              <a:t>Massnahmen</a:t>
            </a:r>
            <a:r>
              <a:rPr lang="de-DE" sz="1200" b="0" i="0" u="none" strike="noStrike" kern="1200" baseline="0" dirty="0" smtClean="0">
                <a:solidFill>
                  <a:schemeClr val="tx1"/>
                </a:solidFill>
                <a:latin typeface="Arial" charset="0"/>
                <a:ea typeface="ＭＳ Ｐゴシック" charset="-128"/>
                <a:cs typeface="ＭＳ Ｐゴシック" pitchFamily="-1" charset="-128"/>
              </a:rPr>
              <a:t> für Lernende bei auftretenden Gefahren, die - ergänzend zu jenen für alle Mitarbeitenden im Betrieb - im Rahmen der Schulung/Ausbildung, Anleitung und Überwachung umgesetzt werden. </a:t>
            </a:r>
            <a:br>
              <a:rPr lang="de-DE" sz="1200" b="0" i="0" u="none" strike="noStrike" kern="1200" baseline="0" dirty="0" smtClean="0">
                <a:solidFill>
                  <a:schemeClr val="tx1"/>
                </a:solidFill>
                <a:latin typeface="Arial" charset="0"/>
                <a:ea typeface="ＭＳ Ｐゴシック" charset="-128"/>
                <a:cs typeface="ＭＳ Ｐゴシック" pitchFamily="-1" charset="-128"/>
              </a:rPr>
            </a:br>
            <a:r>
              <a:rPr lang="de-DE" sz="1200" b="0" i="0" u="none" strike="noStrike" kern="1200" baseline="0" dirty="0" smtClean="0">
                <a:solidFill>
                  <a:schemeClr val="tx1"/>
                </a:solidFill>
                <a:latin typeface="Arial" charset="0"/>
                <a:ea typeface="ＭＳ Ｐゴシック" charset="-128"/>
                <a:cs typeface="ＭＳ Ｐゴシック" pitchFamily="-1" charset="-128"/>
              </a:rPr>
              <a:t>Der Zeitabschnitt, in welchem die </a:t>
            </a:r>
            <a:r>
              <a:rPr lang="de-DE" sz="1200" b="0" i="0" u="none" strike="noStrike" kern="1200" baseline="0" dirty="0" err="1" smtClean="0">
                <a:solidFill>
                  <a:schemeClr val="tx1"/>
                </a:solidFill>
                <a:latin typeface="Arial" charset="0"/>
                <a:ea typeface="ＭＳ Ｐゴシック" charset="-128"/>
                <a:cs typeface="ＭＳ Ｐゴシック" pitchFamily="-1" charset="-128"/>
              </a:rPr>
              <a:t>Massnahmen</a:t>
            </a:r>
            <a:r>
              <a:rPr lang="de-DE" sz="1200" b="0" i="0" u="none" strike="noStrike" kern="1200" baseline="0" dirty="0" smtClean="0">
                <a:solidFill>
                  <a:schemeClr val="tx1"/>
                </a:solidFill>
                <a:latin typeface="Arial" charset="0"/>
                <a:ea typeface="ＭＳ Ｐゴシック" charset="-128"/>
                <a:cs typeface="ＭＳ Ｐゴシック" pitchFamily="-1" charset="-128"/>
              </a:rPr>
              <a:t> praxisorientiert umzusetzen sind,</a:t>
            </a:r>
            <a:r>
              <a:rPr lang="de-DE" sz="1200" b="0" i="0" u="none" strike="noStrike" kern="1200" dirty="0" smtClean="0">
                <a:solidFill>
                  <a:schemeClr val="tx1"/>
                </a:solidFill>
                <a:latin typeface="Arial" charset="0"/>
                <a:ea typeface="ＭＳ Ｐゴシック" charset="-128"/>
                <a:cs typeface="ＭＳ Ｐゴシック" pitchFamily="-1" charset="-128"/>
              </a:rPr>
              <a:t> ist anzugeben.</a:t>
            </a:r>
          </a:p>
          <a:p>
            <a:pPr marL="0" marR="0" indent="0" algn="l" defTabSz="457200" rtl="0" eaLnBrk="0" fontAlgn="base" latinLnBrk="0" hangingPunct="0">
              <a:lnSpc>
                <a:spcPct val="100000"/>
              </a:lnSpc>
              <a:spcBef>
                <a:spcPct val="30000"/>
              </a:spcBef>
              <a:spcAft>
                <a:spcPct val="0"/>
              </a:spcAft>
              <a:buClrTx/>
              <a:buSzTx/>
              <a:buFontTx/>
              <a:buNone/>
              <a:tabLst/>
              <a:defRPr/>
            </a:pPr>
            <a:endParaRPr lang="de-DE" sz="1200" b="0" i="0" u="none" strike="noStrike" kern="1200" dirty="0" smtClean="0">
              <a:solidFill>
                <a:schemeClr val="tx1"/>
              </a:solidFill>
              <a:latin typeface="Arial" charset="0"/>
              <a:ea typeface="ＭＳ Ｐゴシック" charset="-128"/>
              <a:cs typeface="ＭＳ Ｐゴシック" pitchFamily="-1"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de-DE" sz="1200" b="0" i="0" u="none" strike="noStrike" kern="1200" baseline="0" dirty="0" smtClean="0">
                <a:solidFill>
                  <a:schemeClr val="tx1"/>
                </a:solidFill>
                <a:latin typeface="Arial" charset="0"/>
                <a:ea typeface="ＭＳ Ｐゴシック" charset="-128"/>
                <a:cs typeface="ＭＳ Ｐゴシック" pitchFamily="-1" charset="-128"/>
              </a:rPr>
              <a:t>Konkrete Tätigkeit: z.B. Wie ist eine Leiter zu sichern? Was muss ich machen, wenn die Leiter defekt ist?</a:t>
            </a:r>
          </a:p>
          <a:p>
            <a:pPr marL="0" marR="0" indent="0" algn="l" defTabSz="457200" rtl="0" eaLnBrk="0" fontAlgn="base" latinLnBrk="0" hangingPunct="0">
              <a:lnSpc>
                <a:spcPct val="100000"/>
              </a:lnSpc>
              <a:spcBef>
                <a:spcPct val="30000"/>
              </a:spcBef>
              <a:spcAft>
                <a:spcPct val="0"/>
              </a:spcAft>
              <a:buClrTx/>
              <a:buSzTx/>
              <a:buFontTx/>
              <a:buNone/>
              <a:tabLst/>
              <a:defRPr/>
            </a:pPr>
            <a:endParaRPr lang="de-DE" sz="1200" b="0" i="0" u="none" strike="noStrike" kern="1200" baseline="0" dirty="0" smtClean="0">
              <a:solidFill>
                <a:schemeClr val="tx1"/>
              </a:solidFill>
              <a:latin typeface="Arial" charset="0"/>
              <a:ea typeface="ＭＳ Ｐゴシック" charset="-128"/>
              <a:cs typeface="ＭＳ Ｐゴシック" pitchFamily="-1"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de-DE" sz="1200" b="1" i="0" u="none" strike="noStrike" kern="1200" baseline="0" dirty="0" smtClean="0">
                <a:solidFill>
                  <a:schemeClr val="tx1"/>
                </a:solidFill>
                <a:latin typeface="Arial" charset="0"/>
                <a:ea typeface="ＭＳ Ｐゴシック" charset="-128"/>
                <a:cs typeface="ＭＳ Ｐゴシック" pitchFamily="-1" charset="-128"/>
              </a:rPr>
              <a:t>Schulung und Ausbildung</a:t>
            </a:r>
            <a:r>
              <a:rPr lang="de-DE" sz="1200" b="0" i="0" u="none" strike="noStrike" kern="1200" baseline="0" dirty="0" smtClean="0">
                <a:solidFill>
                  <a:schemeClr val="tx1"/>
                </a:solidFill>
                <a:latin typeface="Arial" charset="0"/>
                <a:ea typeface="ＭＳ Ｐゴシック" charset="-128"/>
                <a:cs typeface="ＭＳ Ｐゴシック" pitchFamily="-1" charset="-128"/>
              </a:rPr>
              <a:t>:</a:t>
            </a:r>
          </a:p>
          <a:p>
            <a:pPr marL="0" marR="0" indent="0" algn="l" defTabSz="457200" rtl="0" eaLnBrk="0" fontAlgn="base" latinLnBrk="0" hangingPunct="0">
              <a:lnSpc>
                <a:spcPct val="100000"/>
              </a:lnSpc>
              <a:spcBef>
                <a:spcPct val="30000"/>
              </a:spcBef>
              <a:spcAft>
                <a:spcPct val="0"/>
              </a:spcAft>
              <a:buClrTx/>
              <a:buSzTx/>
              <a:buFontTx/>
              <a:buNone/>
              <a:tabLst/>
              <a:defRPr/>
            </a:pPr>
            <a:r>
              <a:rPr lang="de-DE" sz="1200" b="0" i="0" u="none" strike="noStrike" kern="1200" baseline="0" dirty="0" smtClean="0">
                <a:solidFill>
                  <a:schemeClr val="tx1"/>
                </a:solidFill>
                <a:latin typeface="Arial" charset="0"/>
                <a:ea typeface="ＭＳ Ｐゴシック" charset="-128"/>
                <a:cs typeface="ＭＳ Ｐゴシック" pitchFamily="-1" charset="-128"/>
              </a:rPr>
              <a:t>Eine Lehrveranstaltung, in der sich eine begrenzte Gruppe intensiv theoretisch, oft auch praktisch, mit einem Thema auseinandersetzt. 	</a:t>
            </a:r>
          </a:p>
          <a:p>
            <a:pPr marL="0" marR="0" indent="0" algn="l" defTabSz="457200" rtl="0" eaLnBrk="0" fontAlgn="base" latinLnBrk="0" hangingPunct="0">
              <a:lnSpc>
                <a:spcPct val="100000"/>
              </a:lnSpc>
              <a:spcBef>
                <a:spcPct val="30000"/>
              </a:spcBef>
              <a:spcAft>
                <a:spcPct val="0"/>
              </a:spcAft>
              <a:buClrTx/>
              <a:buSzTx/>
              <a:buFontTx/>
              <a:buNone/>
              <a:tabLst/>
              <a:defRPr/>
            </a:pPr>
            <a:endParaRPr lang="de-CH" sz="1200" b="0" kern="1200" baseline="0" dirty="0" smtClean="0">
              <a:solidFill>
                <a:schemeClr val="tx1"/>
              </a:solidFill>
              <a:effectLst/>
              <a:latin typeface="Arial" charset="0"/>
              <a:ea typeface="ＭＳ Ｐゴシック" charset="-128"/>
              <a:cs typeface="ＭＳ Ｐゴシック" pitchFamily="-1" charset="-128"/>
            </a:endParaRPr>
          </a:p>
          <a:p>
            <a:r>
              <a:rPr lang="de-DE" sz="1200" b="1" i="0" u="none" strike="noStrike" kern="1200" baseline="0" dirty="0" smtClean="0">
                <a:solidFill>
                  <a:schemeClr val="tx1"/>
                </a:solidFill>
                <a:latin typeface="Arial" charset="0"/>
                <a:ea typeface="ＭＳ Ｐゴシック" charset="-128"/>
                <a:cs typeface="ＭＳ Ｐゴシック" pitchFamily="-1" charset="-128"/>
              </a:rPr>
              <a:t>Anleitung</a:t>
            </a:r>
            <a:r>
              <a:rPr lang="de-DE" sz="1200" b="0" i="0" u="none" strike="noStrike" kern="1200" baseline="0" dirty="0" smtClean="0">
                <a:solidFill>
                  <a:schemeClr val="tx1"/>
                </a:solidFill>
                <a:latin typeface="Arial" charset="0"/>
                <a:ea typeface="ＭＳ Ｐゴシック" charset="-128"/>
                <a:cs typeface="ＭＳ Ｐゴシック" pitchFamily="-1" charset="-128"/>
              </a:rPr>
              <a:t>:</a:t>
            </a:r>
          </a:p>
          <a:p>
            <a:r>
              <a:rPr lang="de-DE" sz="1200" b="0" i="0" u="none" strike="noStrike" kern="1200" baseline="0" dirty="0" smtClean="0">
                <a:solidFill>
                  <a:schemeClr val="tx1"/>
                </a:solidFill>
                <a:latin typeface="Arial" charset="0"/>
                <a:ea typeface="ＭＳ Ｐゴシック" charset="-128"/>
                <a:cs typeface="ＭＳ Ｐゴシック" pitchFamily="-1" charset="-128"/>
              </a:rPr>
              <a:t>Eine von einer Fachkraft mündlich vermittelte Arbeitsanleitung oder Gebrauchsanweisung, die einem/</a:t>
            </a:r>
            <a:r>
              <a:rPr lang="de-DE" sz="1200" b="0" i="0" u="none" strike="noStrike" kern="1200" baseline="0" dirty="0" err="1" smtClean="0">
                <a:solidFill>
                  <a:schemeClr val="tx1"/>
                </a:solidFill>
                <a:latin typeface="Arial" charset="0"/>
                <a:ea typeface="ＭＳ Ｐゴシック" charset="-128"/>
                <a:cs typeface="ＭＳ Ｐゴシック" pitchFamily="-1" charset="-128"/>
              </a:rPr>
              <a:t>r</a:t>
            </a:r>
            <a:r>
              <a:rPr lang="de-DE" sz="1200" b="0" i="0" u="none" strike="noStrike" kern="1200" baseline="0" dirty="0" smtClean="0">
                <a:solidFill>
                  <a:schemeClr val="tx1"/>
                </a:solidFill>
                <a:latin typeface="Arial" charset="0"/>
                <a:ea typeface="ＭＳ Ｐゴシック" charset="-128"/>
                <a:cs typeface="ＭＳ Ｐゴシック" pitchFamily="-1" charset="-128"/>
              </a:rPr>
              <a:t> Lernenden hilft, eine Tätigkeit gefahrlos auszuüben oder ein Produkt bzw. Arbeitsmittel sicher und </a:t>
            </a:r>
            <a:r>
              <a:rPr lang="de-DE" sz="1200" b="0" i="0" u="none" strike="noStrike" kern="1200" baseline="0" dirty="0" err="1" smtClean="0">
                <a:solidFill>
                  <a:schemeClr val="tx1"/>
                </a:solidFill>
                <a:latin typeface="Arial" charset="0"/>
                <a:ea typeface="ＭＳ Ｐゴシック" charset="-128"/>
                <a:cs typeface="ＭＳ Ｐゴシック" pitchFamily="-1" charset="-128"/>
              </a:rPr>
              <a:t>bestimmungsgemäss</a:t>
            </a:r>
            <a:r>
              <a:rPr lang="de-DE" sz="1200" b="0" i="0" u="none" strike="noStrike" kern="1200" baseline="0" dirty="0" smtClean="0">
                <a:solidFill>
                  <a:schemeClr val="tx1"/>
                </a:solidFill>
                <a:latin typeface="Arial" charset="0"/>
                <a:ea typeface="ＭＳ Ｐゴシック" charset="-128"/>
                <a:cs typeface="ＭＳ Ｐゴシック" pitchFamily="-1" charset="-128"/>
              </a:rPr>
              <a:t> zu verwenden.</a:t>
            </a:r>
          </a:p>
          <a:p>
            <a:endParaRPr lang="de-DE" sz="1200" b="0" i="0" u="none" strike="noStrike" kern="1200" baseline="0" dirty="0" smtClean="0">
              <a:solidFill>
                <a:schemeClr val="tx1"/>
              </a:solidFill>
              <a:latin typeface="Arial" charset="0"/>
              <a:ea typeface="ＭＳ Ｐゴシック" charset="-128"/>
              <a:cs typeface="ＭＳ Ｐゴシック" pitchFamily="-1"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de-DE" sz="1200" b="1" i="0" u="none" strike="noStrike" kern="1200" baseline="0" dirty="0" smtClean="0">
                <a:solidFill>
                  <a:schemeClr val="tx1"/>
                </a:solidFill>
                <a:latin typeface="Arial" charset="0"/>
                <a:ea typeface="ＭＳ Ｐゴシック" charset="-128"/>
                <a:cs typeface="ＭＳ Ｐゴシック" pitchFamily="-1" charset="-128"/>
              </a:rPr>
              <a:t>Überwachung</a:t>
            </a:r>
            <a:r>
              <a:rPr lang="de-DE" sz="1200" b="0" i="0" u="none" strike="noStrike" kern="1200" baseline="0" dirty="0" smtClean="0">
                <a:solidFill>
                  <a:schemeClr val="tx1"/>
                </a:solidFill>
                <a:latin typeface="Arial" charset="0"/>
                <a:ea typeface="ＭＳ Ｐゴシック" charset="-128"/>
                <a:cs typeface="ＭＳ Ｐゴシック" pitchFamily="-1" charset="-128"/>
              </a:rPr>
              <a:t>:</a:t>
            </a:r>
          </a:p>
          <a:p>
            <a:pPr marL="0" marR="0" indent="0" algn="l" defTabSz="457200" rtl="0" eaLnBrk="0" fontAlgn="base" latinLnBrk="0" hangingPunct="0">
              <a:lnSpc>
                <a:spcPct val="100000"/>
              </a:lnSpc>
              <a:spcBef>
                <a:spcPct val="30000"/>
              </a:spcBef>
              <a:spcAft>
                <a:spcPct val="0"/>
              </a:spcAft>
              <a:buClrTx/>
              <a:buSzTx/>
              <a:buFontTx/>
              <a:buNone/>
              <a:tabLst/>
              <a:defRPr/>
            </a:pPr>
            <a:r>
              <a:rPr lang="de-DE" sz="1200" b="0" i="0" u="none" strike="noStrike" kern="1200" baseline="0" dirty="0" smtClean="0">
                <a:solidFill>
                  <a:schemeClr val="tx1"/>
                </a:solidFill>
                <a:latin typeface="Arial" charset="0"/>
                <a:ea typeface="ＭＳ Ｐゴシック" charset="-128"/>
                <a:cs typeface="ＭＳ Ｐゴシック" pitchFamily="-1" charset="-128"/>
              </a:rPr>
              <a:t>Zielgerichtete Beobachtung von Lernenden durch eine Fachkraft, um deren Sicherheit bei der Ausübung gefährlicher Arbeiten zu erhöhen.</a:t>
            </a:r>
            <a:endParaRPr lang="de-CH" sz="1200" b="0" kern="1200" dirty="0" smtClean="0">
              <a:solidFill>
                <a:schemeClr val="tx1"/>
              </a:solidFill>
              <a:effectLst/>
              <a:latin typeface="Arial" charset="0"/>
              <a:ea typeface="ＭＳ Ｐゴシック" charset="-128"/>
              <a:cs typeface="ＭＳ Ｐゴシック" pitchFamily="-1"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de-DE" sz="1200" b="0" i="0" u="none" strike="noStrike" kern="1200" baseline="0" dirty="0" smtClean="0">
              <a:solidFill>
                <a:schemeClr val="tx1"/>
              </a:solidFill>
              <a:latin typeface="Arial" charset="0"/>
              <a:ea typeface="ＭＳ Ｐゴシック" charset="-128"/>
              <a:cs typeface="ＭＳ Ｐゴシック" pitchFamily="-1" charset="-128"/>
            </a:endParaRPr>
          </a:p>
          <a:p>
            <a:endParaRPr lang="de-CH" dirty="0" smtClean="0"/>
          </a:p>
          <a:p>
            <a:endParaRPr lang="de-DE" dirty="0"/>
          </a:p>
        </p:txBody>
      </p:sp>
      <p:sp>
        <p:nvSpPr>
          <p:cNvPr id="4" name="Foliennummernplatzhalter 3"/>
          <p:cNvSpPr>
            <a:spLocks noGrp="1"/>
          </p:cNvSpPr>
          <p:nvPr>
            <p:ph type="sldNum" sz="quarter" idx="10"/>
          </p:nvPr>
        </p:nvSpPr>
        <p:spPr/>
        <p:txBody>
          <a:bodyPr/>
          <a:lstStyle/>
          <a:p>
            <a:fld id="{5C5142C8-71AE-8B47-8390-2313C9838F08}" type="slidenum">
              <a:rPr lang="de-DE" smtClean="0"/>
              <a:pPr/>
              <a:t>3</a:t>
            </a:fld>
            <a:endParaRPr lang="de-DE"/>
          </a:p>
        </p:txBody>
      </p:sp>
    </p:spTree>
    <p:extLst>
      <p:ext uri="{BB962C8B-B14F-4D97-AF65-F5344CB8AC3E}">
        <p14:creationId xmlns:p14="http://schemas.microsoft.com/office/powerpoint/2010/main" val="936477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charset="0"/>
                <a:ea typeface="ＭＳ Ｐゴシック" charset="0"/>
                <a:cs typeface="ＭＳ Ｐゴシック" charset="0"/>
              </a:defRPr>
            </a:lvl1pPr>
            <a:lvl2pPr marL="742950" indent="-285750">
              <a:defRPr sz="2200">
                <a:solidFill>
                  <a:schemeClr val="tx1"/>
                </a:solidFill>
                <a:latin typeface="Arial" charset="0"/>
                <a:ea typeface="ＭＳ Ｐゴシック" charset="0"/>
              </a:defRPr>
            </a:lvl2pPr>
            <a:lvl3pPr marL="1143000" indent="-228600">
              <a:defRPr sz="2200">
                <a:solidFill>
                  <a:schemeClr val="tx1"/>
                </a:solidFill>
                <a:latin typeface="Arial" charset="0"/>
                <a:ea typeface="ＭＳ Ｐゴシック" charset="0"/>
              </a:defRPr>
            </a:lvl3pPr>
            <a:lvl4pPr marL="1600200" indent="-228600">
              <a:defRPr sz="2200">
                <a:solidFill>
                  <a:schemeClr val="tx1"/>
                </a:solidFill>
                <a:latin typeface="Arial" charset="0"/>
                <a:ea typeface="ＭＳ Ｐゴシック" charset="0"/>
              </a:defRPr>
            </a:lvl4pPr>
            <a:lvl5pPr marL="2057400" indent="-228600">
              <a:defRPr sz="2200">
                <a:solidFill>
                  <a:schemeClr val="tx1"/>
                </a:solidFill>
                <a:latin typeface="Arial" charset="0"/>
                <a:ea typeface="ＭＳ Ｐゴシック" charset="0"/>
              </a:defRPr>
            </a:lvl5pPr>
            <a:lvl6pPr marL="2514600" indent="-228600" eaLnBrk="0" fontAlgn="base" hangingPunct="0">
              <a:spcBef>
                <a:spcPct val="0"/>
              </a:spcBef>
              <a:spcAft>
                <a:spcPct val="0"/>
              </a:spcAft>
              <a:defRPr sz="2200">
                <a:solidFill>
                  <a:schemeClr val="tx1"/>
                </a:solidFill>
                <a:latin typeface="Arial" charset="0"/>
                <a:ea typeface="ＭＳ Ｐゴシック" charset="0"/>
              </a:defRPr>
            </a:lvl6pPr>
            <a:lvl7pPr marL="2971800" indent="-228600" eaLnBrk="0" fontAlgn="base" hangingPunct="0">
              <a:spcBef>
                <a:spcPct val="0"/>
              </a:spcBef>
              <a:spcAft>
                <a:spcPct val="0"/>
              </a:spcAft>
              <a:defRPr sz="2200">
                <a:solidFill>
                  <a:schemeClr val="tx1"/>
                </a:solidFill>
                <a:latin typeface="Arial" charset="0"/>
                <a:ea typeface="ＭＳ Ｐゴシック" charset="0"/>
              </a:defRPr>
            </a:lvl7pPr>
            <a:lvl8pPr marL="3429000" indent="-228600" eaLnBrk="0" fontAlgn="base" hangingPunct="0">
              <a:spcBef>
                <a:spcPct val="0"/>
              </a:spcBef>
              <a:spcAft>
                <a:spcPct val="0"/>
              </a:spcAft>
              <a:defRPr sz="2200">
                <a:solidFill>
                  <a:schemeClr val="tx1"/>
                </a:solidFill>
                <a:latin typeface="Arial" charset="0"/>
                <a:ea typeface="ＭＳ Ｐゴシック" charset="0"/>
              </a:defRPr>
            </a:lvl8pPr>
            <a:lvl9pPr marL="3886200" indent="-228600" eaLnBrk="0" fontAlgn="base" hangingPunct="0">
              <a:spcBef>
                <a:spcPct val="0"/>
              </a:spcBef>
              <a:spcAft>
                <a:spcPct val="0"/>
              </a:spcAft>
              <a:defRPr sz="2200">
                <a:solidFill>
                  <a:schemeClr val="tx1"/>
                </a:solidFill>
                <a:latin typeface="Arial" charset="0"/>
                <a:ea typeface="ＭＳ Ｐゴシック" charset="0"/>
              </a:defRPr>
            </a:lvl9pPr>
          </a:lstStyle>
          <a:p>
            <a:fld id="{D345CF47-D011-D240-9C3A-73E68DD5584F}" type="slidenum">
              <a:rPr lang="de-DE" sz="1200"/>
              <a:pPr/>
              <a:t>4</a:t>
            </a:fld>
            <a:endParaRPr lang="de-DE" sz="1200"/>
          </a:p>
        </p:txBody>
      </p:sp>
      <p:sp>
        <p:nvSpPr>
          <p:cNvPr id="23555" name="Rectangle 1026"/>
          <p:cNvSpPr>
            <a:spLocks noGrp="1" noRot="1" noChangeAspect="1" noChangeArrowheads="1" noTextEdit="1"/>
          </p:cNvSpPr>
          <p:nvPr>
            <p:ph type="sldImg"/>
          </p:nvPr>
        </p:nvSpPr>
        <p:spPr>
          <a:ln/>
        </p:spPr>
      </p:sp>
      <p:sp>
        <p:nvSpPr>
          <p:cNvPr id="23556"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r>
              <a:rPr lang="de-CH" sz="1200" b="1" kern="1200" dirty="0" smtClean="0">
                <a:solidFill>
                  <a:schemeClr val="tx1"/>
                </a:solidFill>
                <a:effectLst/>
                <a:latin typeface="Arial" charset="0"/>
                <a:ea typeface="ＭＳ Ｐゴシック" charset="-128"/>
                <a:cs typeface="ＭＳ Ｐゴシック" pitchFamily="-1" charset="-128"/>
              </a:rPr>
              <a:t>Bildungsbewilligung bei neuem Lehrbetrieb:</a:t>
            </a:r>
          </a:p>
          <a:p>
            <a:r>
              <a:rPr lang="de-CH" sz="1200" kern="1200" dirty="0" smtClean="0">
                <a:solidFill>
                  <a:schemeClr val="tx1"/>
                </a:solidFill>
                <a:effectLst/>
                <a:latin typeface="Arial" charset="0"/>
                <a:ea typeface="ＭＳ Ｐゴシック" charset="-128"/>
                <a:cs typeface="ＭＳ Ｐゴシック" pitchFamily="-1" charset="-128"/>
              </a:rPr>
              <a:t>Die Umsetzung der begleitenden Massnahmen ist Gegenstand</a:t>
            </a:r>
            <a:r>
              <a:rPr lang="de-CH" sz="1200" kern="1200" baseline="0" dirty="0" smtClean="0">
                <a:solidFill>
                  <a:schemeClr val="tx1"/>
                </a:solidFill>
                <a:effectLst/>
                <a:latin typeface="Arial" charset="0"/>
                <a:ea typeface="ＭＳ Ｐゴシック" charset="-128"/>
                <a:cs typeface="ＭＳ Ｐゴシック" pitchFamily="-1" charset="-128"/>
              </a:rPr>
              <a:t> der Betriebsabklärungen durch das Berufsbildungsamt. Wenn die Massnahmen umgesetzt werden können, erfolgt die entsprechende Bildungsbewilligung. Sollten diese Massnahmen nicht umgesetzt bzw. eingehalten werden können, erfolgt eine Bildungsbewilligung mit Auflagen bzw. Einschränkungen.</a:t>
            </a:r>
          </a:p>
          <a:p>
            <a:endParaRPr lang="de-CH" sz="1200" kern="1200" baseline="0" dirty="0" smtClean="0">
              <a:solidFill>
                <a:schemeClr val="tx1"/>
              </a:solidFill>
              <a:effectLst/>
              <a:latin typeface="Arial" charset="0"/>
              <a:ea typeface="ＭＳ Ｐゴシック" charset="-128"/>
              <a:cs typeface="ＭＳ Ｐゴシック" pitchFamily="-1" charset="-128"/>
            </a:endParaRPr>
          </a:p>
          <a:p>
            <a:r>
              <a:rPr lang="de-CH" sz="1200" b="1" kern="1200" dirty="0" smtClean="0">
                <a:solidFill>
                  <a:schemeClr val="tx1"/>
                </a:solidFill>
                <a:effectLst/>
                <a:latin typeface="Arial" charset="0"/>
                <a:ea typeface="ＭＳ Ｐゴシック" charset="-128"/>
                <a:cs typeface="ＭＳ Ｐゴシック" pitchFamily="-1" charset="-128"/>
              </a:rPr>
              <a:t>Überprüfung der bestehenden Bildungsbewilligungen:</a:t>
            </a:r>
            <a:endParaRPr lang="de-CH" sz="1200" kern="1200" dirty="0" smtClean="0">
              <a:solidFill>
                <a:schemeClr val="tx1"/>
              </a:solidFill>
              <a:effectLst/>
              <a:latin typeface="Arial" charset="0"/>
              <a:ea typeface="ＭＳ Ｐゴシック" charset="-128"/>
              <a:cs typeface="ＭＳ Ｐゴシック" pitchFamily="-1" charset="-128"/>
            </a:endParaRPr>
          </a:p>
          <a:p>
            <a:r>
              <a:rPr lang="de-CH" sz="1200" kern="1200" dirty="0" smtClean="0">
                <a:solidFill>
                  <a:schemeClr val="tx1"/>
                </a:solidFill>
                <a:effectLst/>
                <a:latin typeface="Arial" charset="0"/>
                <a:ea typeface="ＭＳ Ｐゴシック" charset="-128"/>
                <a:cs typeface="ＭＳ Ｐゴシック" pitchFamily="-1" charset="-128"/>
              </a:rPr>
              <a:t>Sobald die berufsspezifischen begleitenden Massnahmen vom Bund genehmigt sind, wird das Berufsbildungsamt die betroffenen Lehrbetriebe über die Überprüfung der Bildungsbewilligungen informieren. </a:t>
            </a:r>
          </a:p>
          <a:p>
            <a:r>
              <a:rPr lang="de-CH" sz="1200" kern="1200" dirty="0" smtClean="0">
                <a:solidFill>
                  <a:schemeClr val="tx1"/>
                </a:solidFill>
                <a:effectLst/>
                <a:latin typeface="Arial" charset="0"/>
                <a:ea typeface="ＭＳ Ｐゴシック" charset="-128"/>
                <a:cs typeface="ＭＳ Ｐゴシック" pitchFamily="-1" charset="-128"/>
              </a:rPr>
              <a:t>Selbstdeklaration durch Lehrbetrieb bis hin zu Betriebsbesuch</a:t>
            </a:r>
          </a:p>
          <a:p>
            <a:endParaRPr lang="de-CH" sz="1200" kern="1200" dirty="0" smtClean="0">
              <a:solidFill>
                <a:schemeClr val="tx1"/>
              </a:solidFill>
              <a:effectLst/>
              <a:latin typeface="Arial" charset="0"/>
              <a:ea typeface="ＭＳ Ｐゴシック" charset="-128"/>
              <a:cs typeface="ＭＳ Ｐゴシック" pitchFamily="-1" charset="-128"/>
            </a:endParaRPr>
          </a:p>
          <a:p>
            <a:r>
              <a:rPr lang="de-CH" sz="1200" kern="1200" dirty="0" smtClean="0">
                <a:solidFill>
                  <a:schemeClr val="tx1"/>
                </a:solidFill>
                <a:effectLst/>
                <a:latin typeface="Arial" charset="0"/>
                <a:ea typeface="ＭＳ Ｐゴシック" charset="-128"/>
                <a:cs typeface="ＭＳ Ｐゴシック" pitchFamily="-1" charset="-128"/>
              </a:rPr>
              <a:t>Die Berufsbildungsamt</a:t>
            </a:r>
            <a:r>
              <a:rPr lang="de-CH" sz="1200" kern="1200" baseline="0" dirty="0" smtClean="0">
                <a:solidFill>
                  <a:schemeClr val="tx1"/>
                </a:solidFill>
                <a:effectLst/>
                <a:latin typeface="Arial" charset="0"/>
                <a:ea typeface="ＭＳ Ｐゴシック" charset="-128"/>
                <a:cs typeface="ＭＳ Ｐゴシック" pitchFamily="-1" charset="-128"/>
              </a:rPr>
              <a:t> kommt zu gegebener Zeit auf die Lehrbetriebe zu und stellt Unterlagen zum Ausfüllen zu. Keine Holschuld des Lehrbetriebs. Es werden Betriebsbesuche und Kontrollen durchgeführt.</a:t>
            </a:r>
            <a:endParaRPr lang="de-CH" sz="1200" kern="1200" dirty="0" smtClean="0">
              <a:solidFill>
                <a:schemeClr val="tx1"/>
              </a:solidFill>
              <a:effectLst/>
              <a:latin typeface="Arial" charset="0"/>
              <a:ea typeface="ＭＳ Ｐゴシック" charset="-128"/>
              <a:cs typeface="ＭＳ Ｐゴシック" pitchFamily="-1" charset="-128"/>
            </a:endParaRPr>
          </a:p>
          <a:p>
            <a:endParaRPr lang="de-CH" dirty="0" smtClean="0"/>
          </a:p>
          <a:p>
            <a:pPr eaLnBrk="1" hangingPunct="1"/>
            <a:endParaRPr lang="de-DE" dirty="0">
              <a:ea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charset="0"/>
                <a:ea typeface="ＭＳ Ｐゴシック" charset="0"/>
                <a:cs typeface="ＭＳ Ｐゴシック" charset="0"/>
              </a:defRPr>
            </a:lvl1pPr>
            <a:lvl2pPr marL="742950" indent="-285750">
              <a:defRPr sz="2200">
                <a:solidFill>
                  <a:schemeClr val="tx1"/>
                </a:solidFill>
                <a:latin typeface="Arial" charset="0"/>
                <a:ea typeface="ＭＳ Ｐゴシック" charset="0"/>
              </a:defRPr>
            </a:lvl2pPr>
            <a:lvl3pPr marL="1143000" indent="-228600">
              <a:defRPr sz="2200">
                <a:solidFill>
                  <a:schemeClr val="tx1"/>
                </a:solidFill>
                <a:latin typeface="Arial" charset="0"/>
                <a:ea typeface="ＭＳ Ｐゴシック" charset="0"/>
              </a:defRPr>
            </a:lvl3pPr>
            <a:lvl4pPr marL="1600200" indent="-228600">
              <a:defRPr sz="2200">
                <a:solidFill>
                  <a:schemeClr val="tx1"/>
                </a:solidFill>
                <a:latin typeface="Arial" charset="0"/>
                <a:ea typeface="ＭＳ Ｐゴシック" charset="0"/>
              </a:defRPr>
            </a:lvl4pPr>
            <a:lvl5pPr marL="2057400" indent="-228600">
              <a:defRPr sz="2200">
                <a:solidFill>
                  <a:schemeClr val="tx1"/>
                </a:solidFill>
                <a:latin typeface="Arial" charset="0"/>
                <a:ea typeface="ＭＳ Ｐゴシック" charset="0"/>
              </a:defRPr>
            </a:lvl5pPr>
            <a:lvl6pPr marL="2514600" indent="-228600" eaLnBrk="0" fontAlgn="base" hangingPunct="0">
              <a:spcBef>
                <a:spcPct val="0"/>
              </a:spcBef>
              <a:spcAft>
                <a:spcPct val="0"/>
              </a:spcAft>
              <a:defRPr sz="2200">
                <a:solidFill>
                  <a:schemeClr val="tx1"/>
                </a:solidFill>
                <a:latin typeface="Arial" charset="0"/>
                <a:ea typeface="ＭＳ Ｐゴシック" charset="0"/>
              </a:defRPr>
            </a:lvl6pPr>
            <a:lvl7pPr marL="2971800" indent="-228600" eaLnBrk="0" fontAlgn="base" hangingPunct="0">
              <a:spcBef>
                <a:spcPct val="0"/>
              </a:spcBef>
              <a:spcAft>
                <a:spcPct val="0"/>
              </a:spcAft>
              <a:defRPr sz="2200">
                <a:solidFill>
                  <a:schemeClr val="tx1"/>
                </a:solidFill>
                <a:latin typeface="Arial" charset="0"/>
                <a:ea typeface="ＭＳ Ｐゴシック" charset="0"/>
              </a:defRPr>
            </a:lvl7pPr>
            <a:lvl8pPr marL="3429000" indent="-228600" eaLnBrk="0" fontAlgn="base" hangingPunct="0">
              <a:spcBef>
                <a:spcPct val="0"/>
              </a:spcBef>
              <a:spcAft>
                <a:spcPct val="0"/>
              </a:spcAft>
              <a:defRPr sz="2200">
                <a:solidFill>
                  <a:schemeClr val="tx1"/>
                </a:solidFill>
                <a:latin typeface="Arial" charset="0"/>
                <a:ea typeface="ＭＳ Ｐゴシック" charset="0"/>
              </a:defRPr>
            </a:lvl8pPr>
            <a:lvl9pPr marL="3886200" indent="-228600" eaLnBrk="0" fontAlgn="base" hangingPunct="0">
              <a:spcBef>
                <a:spcPct val="0"/>
              </a:spcBef>
              <a:spcAft>
                <a:spcPct val="0"/>
              </a:spcAft>
              <a:defRPr sz="2200">
                <a:solidFill>
                  <a:schemeClr val="tx1"/>
                </a:solidFill>
                <a:latin typeface="Arial" charset="0"/>
                <a:ea typeface="ＭＳ Ｐゴシック" charset="0"/>
              </a:defRPr>
            </a:lvl9pPr>
          </a:lstStyle>
          <a:p>
            <a:fld id="{D345CF47-D011-D240-9C3A-73E68DD5584F}" type="slidenum">
              <a:rPr lang="de-DE" sz="1200"/>
              <a:pPr/>
              <a:t>5</a:t>
            </a:fld>
            <a:endParaRPr lang="de-DE" sz="1200"/>
          </a:p>
        </p:txBody>
      </p:sp>
      <p:sp>
        <p:nvSpPr>
          <p:cNvPr id="23555" name="Rectangle 1026"/>
          <p:cNvSpPr>
            <a:spLocks noGrp="1" noRot="1" noChangeAspect="1" noChangeArrowheads="1" noTextEdit="1"/>
          </p:cNvSpPr>
          <p:nvPr>
            <p:ph type="sldImg"/>
          </p:nvPr>
        </p:nvSpPr>
        <p:spPr>
          <a:ln/>
        </p:spPr>
      </p:sp>
      <p:sp>
        <p:nvSpPr>
          <p:cNvPr id="23556"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r>
              <a:rPr lang="de-DE" dirty="0" smtClean="0"/>
              <a:t>Zur Erteilung von neuen Bildungsbewilligungen stehen den Kantonen folgende Vorlagen zur Verfügung: http://</a:t>
            </a:r>
            <a:r>
              <a:rPr lang="de-DE" dirty="0" err="1" smtClean="0"/>
              <a:t>www.sbbk.ch</a:t>
            </a:r>
            <a:r>
              <a:rPr lang="de-DE" dirty="0" smtClean="0"/>
              <a:t>/</a:t>
            </a:r>
            <a:r>
              <a:rPr lang="de-DE" dirty="0" err="1" smtClean="0"/>
              <a:t>dyn</a:t>
            </a:r>
            <a:r>
              <a:rPr lang="de-DE" dirty="0" smtClean="0"/>
              <a:t>/22533.php</a:t>
            </a:r>
          </a:p>
          <a:p>
            <a:r>
              <a:rPr lang="de-DE" b="1" dirty="0" smtClean="0"/>
              <a:t>Prozessbeschreibung</a:t>
            </a:r>
          </a:p>
          <a:p>
            <a:r>
              <a:rPr lang="de-DE" b="1" dirty="0" smtClean="0"/>
              <a:t>Deklaration</a:t>
            </a:r>
          </a:p>
          <a:p>
            <a:r>
              <a:rPr lang="de-DE" b="1" dirty="0" smtClean="0"/>
              <a:t>Checkliste für den Betriebsbesuch</a:t>
            </a:r>
          </a:p>
          <a:p>
            <a:r>
              <a:rPr lang="de-DE" b="1" dirty="0" smtClean="0"/>
              <a:t>Information an die Betriebe</a:t>
            </a:r>
          </a:p>
          <a:p>
            <a:r>
              <a:rPr lang="de-DE" dirty="0" smtClean="0"/>
              <a:t/>
            </a:r>
            <a:br>
              <a:rPr lang="de-DE" dirty="0" smtClean="0"/>
            </a:br>
            <a:endParaRPr lang="de-DE" dirty="0">
              <a:ea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charset="0"/>
                <a:ea typeface="ＭＳ Ｐゴシック" charset="0"/>
                <a:cs typeface="ＭＳ Ｐゴシック" charset="0"/>
              </a:defRPr>
            </a:lvl1pPr>
            <a:lvl2pPr marL="742950" indent="-285750">
              <a:defRPr sz="2200">
                <a:solidFill>
                  <a:schemeClr val="tx1"/>
                </a:solidFill>
                <a:latin typeface="Arial" charset="0"/>
                <a:ea typeface="ＭＳ Ｐゴシック" charset="0"/>
              </a:defRPr>
            </a:lvl2pPr>
            <a:lvl3pPr marL="1143000" indent="-228600">
              <a:defRPr sz="2200">
                <a:solidFill>
                  <a:schemeClr val="tx1"/>
                </a:solidFill>
                <a:latin typeface="Arial" charset="0"/>
                <a:ea typeface="ＭＳ Ｐゴシック" charset="0"/>
              </a:defRPr>
            </a:lvl3pPr>
            <a:lvl4pPr marL="1600200" indent="-228600">
              <a:defRPr sz="2200">
                <a:solidFill>
                  <a:schemeClr val="tx1"/>
                </a:solidFill>
                <a:latin typeface="Arial" charset="0"/>
                <a:ea typeface="ＭＳ Ｐゴシック" charset="0"/>
              </a:defRPr>
            </a:lvl4pPr>
            <a:lvl5pPr marL="2057400" indent="-228600">
              <a:defRPr sz="2200">
                <a:solidFill>
                  <a:schemeClr val="tx1"/>
                </a:solidFill>
                <a:latin typeface="Arial" charset="0"/>
                <a:ea typeface="ＭＳ Ｐゴシック" charset="0"/>
              </a:defRPr>
            </a:lvl5pPr>
            <a:lvl6pPr marL="2514600" indent="-228600" eaLnBrk="0" fontAlgn="base" hangingPunct="0">
              <a:spcBef>
                <a:spcPct val="0"/>
              </a:spcBef>
              <a:spcAft>
                <a:spcPct val="0"/>
              </a:spcAft>
              <a:defRPr sz="2200">
                <a:solidFill>
                  <a:schemeClr val="tx1"/>
                </a:solidFill>
                <a:latin typeface="Arial" charset="0"/>
                <a:ea typeface="ＭＳ Ｐゴシック" charset="0"/>
              </a:defRPr>
            </a:lvl6pPr>
            <a:lvl7pPr marL="2971800" indent="-228600" eaLnBrk="0" fontAlgn="base" hangingPunct="0">
              <a:spcBef>
                <a:spcPct val="0"/>
              </a:spcBef>
              <a:spcAft>
                <a:spcPct val="0"/>
              </a:spcAft>
              <a:defRPr sz="2200">
                <a:solidFill>
                  <a:schemeClr val="tx1"/>
                </a:solidFill>
                <a:latin typeface="Arial" charset="0"/>
                <a:ea typeface="ＭＳ Ｐゴシック" charset="0"/>
              </a:defRPr>
            </a:lvl7pPr>
            <a:lvl8pPr marL="3429000" indent="-228600" eaLnBrk="0" fontAlgn="base" hangingPunct="0">
              <a:spcBef>
                <a:spcPct val="0"/>
              </a:spcBef>
              <a:spcAft>
                <a:spcPct val="0"/>
              </a:spcAft>
              <a:defRPr sz="2200">
                <a:solidFill>
                  <a:schemeClr val="tx1"/>
                </a:solidFill>
                <a:latin typeface="Arial" charset="0"/>
                <a:ea typeface="ＭＳ Ｐゴシック" charset="0"/>
              </a:defRPr>
            </a:lvl8pPr>
            <a:lvl9pPr marL="3886200" indent="-228600" eaLnBrk="0" fontAlgn="base" hangingPunct="0">
              <a:spcBef>
                <a:spcPct val="0"/>
              </a:spcBef>
              <a:spcAft>
                <a:spcPct val="0"/>
              </a:spcAft>
              <a:defRPr sz="2200">
                <a:solidFill>
                  <a:schemeClr val="tx1"/>
                </a:solidFill>
                <a:latin typeface="Arial" charset="0"/>
                <a:ea typeface="ＭＳ Ｐゴシック" charset="0"/>
              </a:defRPr>
            </a:lvl9pPr>
          </a:lstStyle>
          <a:p>
            <a:fld id="{D345CF47-D011-D240-9C3A-73E68DD5584F}" type="slidenum">
              <a:rPr lang="de-DE" sz="1200"/>
              <a:pPr/>
              <a:t>6</a:t>
            </a:fld>
            <a:endParaRPr lang="de-DE" sz="1200"/>
          </a:p>
        </p:txBody>
      </p:sp>
      <p:sp>
        <p:nvSpPr>
          <p:cNvPr id="23555" name="Rectangle 1026"/>
          <p:cNvSpPr>
            <a:spLocks noGrp="1" noRot="1" noChangeAspect="1" noChangeArrowheads="1" noTextEdit="1"/>
          </p:cNvSpPr>
          <p:nvPr>
            <p:ph type="sldImg"/>
          </p:nvPr>
        </p:nvSpPr>
        <p:spPr>
          <a:ln/>
        </p:spPr>
      </p:sp>
      <p:sp>
        <p:nvSpPr>
          <p:cNvPr id="23556"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r>
              <a:rPr lang="de-DE" b="1" dirty="0" smtClean="0"/>
              <a:t>Prozessbeschreibung</a:t>
            </a:r>
          </a:p>
          <a:p>
            <a:r>
              <a:rPr lang="de-DE" dirty="0" smtClean="0">
                <a:hlinkClick r:id="rId3"/>
              </a:rPr>
              <a:t>für neue Bildungsbewilligungen</a:t>
            </a:r>
            <a:endParaRPr lang="de-DE" dirty="0" smtClean="0"/>
          </a:p>
          <a:p>
            <a:r>
              <a:rPr lang="de-DE" b="1" dirty="0" smtClean="0"/>
              <a:t>Deklaration</a:t>
            </a:r>
          </a:p>
          <a:p>
            <a:r>
              <a:rPr lang="de-DE" dirty="0" smtClean="0">
                <a:hlinkClick r:id="rId4"/>
              </a:rPr>
              <a:t>für neue Bildungsbewilligungen</a:t>
            </a:r>
            <a:endParaRPr lang="de-DE" dirty="0" smtClean="0"/>
          </a:p>
          <a:p>
            <a:r>
              <a:rPr lang="de-DE" b="1" dirty="0" smtClean="0"/>
              <a:t>Checkliste für den Betriebsbesuch</a:t>
            </a:r>
          </a:p>
          <a:p>
            <a:r>
              <a:rPr lang="de-DE" dirty="0" smtClean="0">
                <a:hlinkClick r:id="rId5"/>
              </a:rPr>
              <a:t>Checkliste</a:t>
            </a:r>
            <a:endParaRPr lang="de-DE" dirty="0" smtClean="0"/>
          </a:p>
          <a:p>
            <a:r>
              <a:rPr lang="de-DE" b="1" dirty="0" smtClean="0"/>
              <a:t>Information an die Betriebe</a:t>
            </a:r>
          </a:p>
          <a:p>
            <a:r>
              <a:rPr lang="de-DE" dirty="0" smtClean="0">
                <a:hlinkClick r:id="rId6"/>
              </a:rPr>
              <a:t>Information</a:t>
            </a:r>
            <a:r>
              <a:rPr lang="de-DE" dirty="0" smtClean="0"/>
              <a:t> (147 KB)</a:t>
            </a:r>
            <a:br>
              <a:rPr lang="de-DE" dirty="0" smtClean="0"/>
            </a:br>
            <a:endParaRPr lang="de-DE" dirty="0" smtClean="0"/>
          </a:p>
          <a:p>
            <a:pPr eaLnBrk="1" hangingPunct="1"/>
            <a:endParaRPr lang="de-DE" dirty="0">
              <a:ea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charset="0"/>
                <a:ea typeface="ＭＳ Ｐゴシック" charset="0"/>
                <a:cs typeface="ＭＳ Ｐゴシック" charset="0"/>
              </a:defRPr>
            </a:lvl1pPr>
            <a:lvl2pPr marL="742950" indent="-285750">
              <a:defRPr sz="2200">
                <a:solidFill>
                  <a:schemeClr val="tx1"/>
                </a:solidFill>
                <a:latin typeface="Arial" charset="0"/>
                <a:ea typeface="ＭＳ Ｐゴシック" charset="0"/>
              </a:defRPr>
            </a:lvl2pPr>
            <a:lvl3pPr marL="1143000" indent="-228600">
              <a:defRPr sz="2200">
                <a:solidFill>
                  <a:schemeClr val="tx1"/>
                </a:solidFill>
                <a:latin typeface="Arial" charset="0"/>
                <a:ea typeface="ＭＳ Ｐゴシック" charset="0"/>
              </a:defRPr>
            </a:lvl3pPr>
            <a:lvl4pPr marL="1600200" indent="-228600">
              <a:defRPr sz="2200">
                <a:solidFill>
                  <a:schemeClr val="tx1"/>
                </a:solidFill>
                <a:latin typeface="Arial" charset="0"/>
                <a:ea typeface="ＭＳ Ｐゴシック" charset="0"/>
              </a:defRPr>
            </a:lvl4pPr>
            <a:lvl5pPr marL="2057400" indent="-228600">
              <a:defRPr sz="2200">
                <a:solidFill>
                  <a:schemeClr val="tx1"/>
                </a:solidFill>
                <a:latin typeface="Arial" charset="0"/>
                <a:ea typeface="ＭＳ Ｐゴシック" charset="0"/>
              </a:defRPr>
            </a:lvl5pPr>
            <a:lvl6pPr marL="2514600" indent="-228600" eaLnBrk="0" fontAlgn="base" hangingPunct="0">
              <a:spcBef>
                <a:spcPct val="0"/>
              </a:spcBef>
              <a:spcAft>
                <a:spcPct val="0"/>
              </a:spcAft>
              <a:defRPr sz="2200">
                <a:solidFill>
                  <a:schemeClr val="tx1"/>
                </a:solidFill>
                <a:latin typeface="Arial" charset="0"/>
                <a:ea typeface="ＭＳ Ｐゴシック" charset="0"/>
              </a:defRPr>
            </a:lvl6pPr>
            <a:lvl7pPr marL="2971800" indent="-228600" eaLnBrk="0" fontAlgn="base" hangingPunct="0">
              <a:spcBef>
                <a:spcPct val="0"/>
              </a:spcBef>
              <a:spcAft>
                <a:spcPct val="0"/>
              </a:spcAft>
              <a:defRPr sz="2200">
                <a:solidFill>
                  <a:schemeClr val="tx1"/>
                </a:solidFill>
                <a:latin typeface="Arial" charset="0"/>
                <a:ea typeface="ＭＳ Ｐゴシック" charset="0"/>
              </a:defRPr>
            </a:lvl7pPr>
            <a:lvl8pPr marL="3429000" indent="-228600" eaLnBrk="0" fontAlgn="base" hangingPunct="0">
              <a:spcBef>
                <a:spcPct val="0"/>
              </a:spcBef>
              <a:spcAft>
                <a:spcPct val="0"/>
              </a:spcAft>
              <a:defRPr sz="2200">
                <a:solidFill>
                  <a:schemeClr val="tx1"/>
                </a:solidFill>
                <a:latin typeface="Arial" charset="0"/>
                <a:ea typeface="ＭＳ Ｐゴシック" charset="0"/>
              </a:defRPr>
            </a:lvl8pPr>
            <a:lvl9pPr marL="3886200" indent="-228600" eaLnBrk="0" fontAlgn="base" hangingPunct="0">
              <a:spcBef>
                <a:spcPct val="0"/>
              </a:spcBef>
              <a:spcAft>
                <a:spcPct val="0"/>
              </a:spcAft>
              <a:defRPr sz="2200">
                <a:solidFill>
                  <a:schemeClr val="tx1"/>
                </a:solidFill>
                <a:latin typeface="Arial" charset="0"/>
                <a:ea typeface="ＭＳ Ｐゴシック" charset="0"/>
              </a:defRPr>
            </a:lvl9pPr>
          </a:lstStyle>
          <a:p>
            <a:fld id="{D345CF47-D011-D240-9C3A-73E68DD5584F}" type="slidenum">
              <a:rPr lang="de-DE" sz="1200"/>
              <a:pPr/>
              <a:t>7</a:t>
            </a:fld>
            <a:endParaRPr lang="de-DE" sz="1200"/>
          </a:p>
        </p:txBody>
      </p:sp>
      <p:sp>
        <p:nvSpPr>
          <p:cNvPr id="23555" name="Rectangle 1026"/>
          <p:cNvSpPr>
            <a:spLocks noGrp="1" noRot="1" noChangeAspect="1" noChangeArrowheads="1" noTextEdit="1"/>
          </p:cNvSpPr>
          <p:nvPr>
            <p:ph type="sldImg"/>
          </p:nvPr>
        </p:nvSpPr>
        <p:spPr>
          <a:ln/>
        </p:spPr>
      </p:sp>
      <p:sp>
        <p:nvSpPr>
          <p:cNvPr id="23556"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r>
              <a:rPr lang="de-DE" dirty="0" smtClean="0"/>
              <a:t>Nach der Ratifizierung der berufsspezifischen begleitenden </a:t>
            </a:r>
            <a:r>
              <a:rPr lang="de-DE" dirty="0" err="1" smtClean="0"/>
              <a:t>Massnahmen</a:t>
            </a:r>
            <a:r>
              <a:rPr lang="de-DE" dirty="0" smtClean="0"/>
              <a:t> durch das SBFI hat die kantonale Berufsbildungsbehörde die bestehenden Bildungsbewilligungen innert 2 Jahren zu überprüfen. Bei neuen Bildungsbewilligungen ist die Umsetzung ebenfalls sicherzustellen. </a:t>
            </a:r>
            <a:br>
              <a:rPr lang="de-DE" dirty="0" smtClean="0"/>
            </a:br>
            <a:endParaRPr lang="de-DE" dirty="0" smtClean="0"/>
          </a:p>
          <a:p>
            <a:r>
              <a:rPr lang="de-DE" dirty="0" smtClean="0"/>
              <a:t>Zur Überprüfung von bestehenden und zur Erteilung von neuen Bildungsbewilligungen stehen den Kantonen Vorlagen zur Verfügung: http://</a:t>
            </a:r>
            <a:r>
              <a:rPr lang="de-DE" dirty="0" err="1" smtClean="0"/>
              <a:t>www.sbbk.ch</a:t>
            </a:r>
            <a:r>
              <a:rPr lang="de-DE" dirty="0" smtClean="0"/>
              <a:t>/</a:t>
            </a:r>
            <a:r>
              <a:rPr lang="de-DE" dirty="0" err="1" smtClean="0"/>
              <a:t>dyn</a:t>
            </a:r>
            <a:r>
              <a:rPr lang="de-DE" dirty="0" smtClean="0"/>
              <a:t>/22533.php</a:t>
            </a:r>
          </a:p>
          <a:p>
            <a:pPr eaLnBrk="1" hangingPunct="1"/>
            <a:endParaRPr lang="de-DE" dirty="0">
              <a:ea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charset="0"/>
                <a:ea typeface="ＭＳ Ｐゴシック" charset="0"/>
                <a:cs typeface="ＭＳ Ｐゴシック" charset="0"/>
              </a:defRPr>
            </a:lvl1pPr>
            <a:lvl2pPr marL="742950" indent="-285750">
              <a:defRPr sz="2200">
                <a:solidFill>
                  <a:schemeClr val="tx1"/>
                </a:solidFill>
                <a:latin typeface="Arial" charset="0"/>
                <a:ea typeface="ＭＳ Ｐゴシック" charset="0"/>
              </a:defRPr>
            </a:lvl2pPr>
            <a:lvl3pPr marL="1143000" indent="-228600">
              <a:defRPr sz="2200">
                <a:solidFill>
                  <a:schemeClr val="tx1"/>
                </a:solidFill>
                <a:latin typeface="Arial" charset="0"/>
                <a:ea typeface="ＭＳ Ｐゴシック" charset="0"/>
              </a:defRPr>
            </a:lvl3pPr>
            <a:lvl4pPr marL="1600200" indent="-228600">
              <a:defRPr sz="2200">
                <a:solidFill>
                  <a:schemeClr val="tx1"/>
                </a:solidFill>
                <a:latin typeface="Arial" charset="0"/>
                <a:ea typeface="ＭＳ Ｐゴシック" charset="0"/>
              </a:defRPr>
            </a:lvl4pPr>
            <a:lvl5pPr marL="2057400" indent="-228600">
              <a:defRPr sz="2200">
                <a:solidFill>
                  <a:schemeClr val="tx1"/>
                </a:solidFill>
                <a:latin typeface="Arial" charset="0"/>
                <a:ea typeface="ＭＳ Ｐゴシック" charset="0"/>
              </a:defRPr>
            </a:lvl5pPr>
            <a:lvl6pPr marL="2514600" indent="-228600" eaLnBrk="0" fontAlgn="base" hangingPunct="0">
              <a:spcBef>
                <a:spcPct val="0"/>
              </a:spcBef>
              <a:spcAft>
                <a:spcPct val="0"/>
              </a:spcAft>
              <a:defRPr sz="2200">
                <a:solidFill>
                  <a:schemeClr val="tx1"/>
                </a:solidFill>
                <a:latin typeface="Arial" charset="0"/>
                <a:ea typeface="ＭＳ Ｐゴシック" charset="0"/>
              </a:defRPr>
            </a:lvl6pPr>
            <a:lvl7pPr marL="2971800" indent="-228600" eaLnBrk="0" fontAlgn="base" hangingPunct="0">
              <a:spcBef>
                <a:spcPct val="0"/>
              </a:spcBef>
              <a:spcAft>
                <a:spcPct val="0"/>
              </a:spcAft>
              <a:defRPr sz="2200">
                <a:solidFill>
                  <a:schemeClr val="tx1"/>
                </a:solidFill>
                <a:latin typeface="Arial" charset="0"/>
                <a:ea typeface="ＭＳ Ｐゴシック" charset="0"/>
              </a:defRPr>
            </a:lvl7pPr>
            <a:lvl8pPr marL="3429000" indent="-228600" eaLnBrk="0" fontAlgn="base" hangingPunct="0">
              <a:spcBef>
                <a:spcPct val="0"/>
              </a:spcBef>
              <a:spcAft>
                <a:spcPct val="0"/>
              </a:spcAft>
              <a:defRPr sz="2200">
                <a:solidFill>
                  <a:schemeClr val="tx1"/>
                </a:solidFill>
                <a:latin typeface="Arial" charset="0"/>
                <a:ea typeface="ＭＳ Ｐゴシック" charset="0"/>
              </a:defRPr>
            </a:lvl8pPr>
            <a:lvl9pPr marL="3886200" indent="-228600" eaLnBrk="0" fontAlgn="base" hangingPunct="0">
              <a:spcBef>
                <a:spcPct val="0"/>
              </a:spcBef>
              <a:spcAft>
                <a:spcPct val="0"/>
              </a:spcAft>
              <a:defRPr sz="2200">
                <a:solidFill>
                  <a:schemeClr val="tx1"/>
                </a:solidFill>
                <a:latin typeface="Arial" charset="0"/>
                <a:ea typeface="ＭＳ Ｐゴシック" charset="0"/>
              </a:defRPr>
            </a:lvl9pPr>
          </a:lstStyle>
          <a:p>
            <a:fld id="{D345CF47-D011-D240-9C3A-73E68DD5584F}" type="slidenum">
              <a:rPr lang="de-DE" sz="1200"/>
              <a:pPr/>
              <a:t>8</a:t>
            </a:fld>
            <a:endParaRPr lang="de-DE" sz="1200"/>
          </a:p>
        </p:txBody>
      </p:sp>
      <p:sp>
        <p:nvSpPr>
          <p:cNvPr id="23555" name="Rectangle 1026"/>
          <p:cNvSpPr>
            <a:spLocks noGrp="1" noRot="1" noChangeAspect="1" noChangeArrowheads="1" noTextEdit="1"/>
          </p:cNvSpPr>
          <p:nvPr>
            <p:ph type="sldImg"/>
          </p:nvPr>
        </p:nvSpPr>
        <p:spPr>
          <a:ln/>
        </p:spPr>
      </p:sp>
      <p:sp>
        <p:nvSpPr>
          <p:cNvPr id="23556"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CH" dirty="0" smtClean="0"/>
              <a:t>Wird im Kanton Zürich bis jetzt</a:t>
            </a:r>
            <a:r>
              <a:rPr lang="de-CH" baseline="0" dirty="0" smtClean="0"/>
              <a:t> erfolgreich umgesetzt</a:t>
            </a:r>
            <a:endParaRPr lang="de-CH" dirty="0" smtClean="0"/>
          </a:p>
          <a:p>
            <a:pPr eaLnBrk="1" hangingPunct="1"/>
            <a:endParaRPr lang="de-DE" dirty="0">
              <a:ea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CH" dirty="0" smtClean="0"/>
              <a:t>Kriterien</a:t>
            </a:r>
            <a:r>
              <a:rPr lang="de-CH" baseline="0" dirty="0" smtClean="0"/>
              <a:t> werden im Kanton Zürich angewendet</a:t>
            </a:r>
            <a:endParaRPr lang="de-CH" dirty="0" smtClean="0"/>
          </a:p>
          <a:p>
            <a:endParaRPr lang="de-DE" dirty="0"/>
          </a:p>
        </p:txBody>
      </p:sp>
      <p:sp>
        <p:nvSpPr>
          <p:cNvPr id="4" name="Foliennummernplatzhalter 3"/>
          <p:cNvSpPr>
            <a:spLocks noGrp="1"/>
          </p:cNvSpPr>
          <p:nvPr>
            <p:ph type="sldNum" sz="quarter" idx="10"/>
          </p:nvPr>
        </p:nvSpPr>
        <p:spPr/>
        <p:txBody>
          <a:bodyPr/>
          <a:lstStyle/>
          <a:p>
            <a:fld id="{5C5142C8-71AE-8B47-8390-2313C9838F08}" type="slidenum">
              <a:rPr lang="de-DE" smtClean="0"/>
              <a:pPr/>
              <a:t>9</a:t>
            </a:fld>
            <a:endParaRPr lang="de-DE"/>
          </a:p>
        </p:txBody>
      </p:sp>
    </p:spTree>
    <p:extLst>
      <p:ext uri="{BB962C8B-B14F-4D97-AF65-F5344CB8AC3E}">
        <p14:creationId xmlns:p14="http://schemas.microsoft.com/office/powerpoint/2010/main" val="37076551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42950" y="2130425"/>
            <a:ext cx="8420100" cy="1470025"/>
          </a:xfrm>
        </p:spPr>
        <p:txBody>
          <a:bodyPr/>
          <a:lstStyle/>
          <a:p>
            <a:r>
              <a:rPr lang="de-CH" smtClean="0"/>
              <a:t>Mastertitelformat bearbeiten</a:t>
            </a:r>
            <a:endParaRPr lang="de-CH"/>
          </a:p>
        </p:txBody>
      </p:sp>
      <p:sp>
        <p:nvSpPr>
          <p:cNvPr id="3" name="Untertitel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CH" smtClean="0"/>
              <a:t>Master-Untertitelformat bearbeiten</a:t>
            </a:r>
            <a:endParaRPr lang="de-CH"/>
          </a:p>
        </p:txBody>
      </p:sp>
      <p:sp>
        <p:nvSpPr>
          <p:cNvPr id="4" name="Rectangle 6"/>
          <p:cNvSpPr>
            <a:spLocks noGrp="1" noChangeArrowheads="1"/>
          </p:cNvSpPr>
          <p:nvPr>
            <p:ph type="sldNum" sz="quarter" idx="10"/>
          </p:nvPr>
        </p:nvSpPr>
        <p:spPr>
          <a:xfrm>
            <a:off x="7073900" y="419100"/>
            <a:ext cx="2063750" cy="457200"/>
          </a:xfrm>
          <a:prstGeom prst="rect">
            <a:avLst/>
          </a:prstGeom>
          <a:ln/>
        </p:spPr>
        <p:txBody>
          <a:bodyPr/>
          <a:lstStyle>
            <a:lvl1pPr>
              <a:defRPr/>
            </a:lvl1pPr>
          </a:lstStyle>
          <a:p>
            <a:fld id="{1645BDFA-1806-834B-85CC-636635265EFF}" type="slidenum">
              <a:rPr lang="de-DE"/>
              <a:pPr/>
              <a:t>‹Nr.›</a:t>
            </a:fld>
            <a:r>
              <a:rPr lang="de-DE"/>
              <a:t> / xx</a:t>
            </a:r>
            <a:endParaRPr lang="de-DE" sz="1600"/>
          </a:p>
        </p:txBody>
      </p:sp>
    </p:spTree>
    <p:extLst>
      <p:ext uri="{BB962C8B-B14F-4D97-AF65-F5344CB8AC3E}">
        <p14:creationId xmlns:p14="http://schemas.microsoft.com/office/powerpoint/2010/main" val="25555988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021513" y="762000"/>
            <a:ext cx="2105025" cy="5397500"/>
          </a:xfrm>
        </p:spPr>
        <p:txBody>
          <a:bodyPr vert="eaVert"/>
          <a:lstStyle/>
          <a:p>
            <a:r>
              <a:rPr lang="de-CH" smtClean="0"/>
              <a:t>Mastertitelformat bearbeiten</a:t>
            </a:r>
            <a:endParaRPr lang="de-CH"/>
          </a:p>
        </p:txBody>
      </p:sp>
      <p:sp>
        <p:nvSpPr>
          <p:cNvPr id="3" name="Vertikaler Textplatzhalter 2"/>
          <p:cNvSpPr>
            <a:spLocks noGrp="1"/>
          </p:cNvSpPr>
          <p:nvPr>
            <p:ph type="body" orient="vert" idx="1"/>
          </p:nvPr>
        </p:nvSpPr>
        <p:spPr>
          <a:xfrm>
            <a:off x="706438" y="762000"/>
            <a:ext cx="6162675" cy="5397500"/>
          </a:xfrm>
        </p:spPr>
        <p:txBody>
          <a:bodyPr vert="eaVert"/>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CH"/>
          </a:p>
        </p:txBody>
      </p:sp>
      <p:sp>
        <p:nvSpPr>
          <p:cNvPr id="4" name="Rectangle 6"/>
          <p:cNvSpPr>
            <a:spLocks noGrp="1" noChangeArrowheads="1"/>
          </p:cNvSpPr>
          <p:nvPr>
            <p:ph type="sldNum" sz="quarter" idx="10"/>
          </p:nvPr>
        </p:nvSpPr>
        <p:spPr>
          <a:xfrm>
            <a:off x="7073900" y="419100"/>
            <a:ext cx="2063750" cy="457200"/>
          </a:xfrm>
          <a:prstGeom prst="rect">
            <a:avLst/>
          </a:prstGeom>
          <a:ln/>
        </p:spPr>
        <p:txBody>
          <a:bodyPr/>
          <a:lstStyle>
            <a:lvl1pPr>
              <a:defRPr/>
            </a:lvl1pPr>
          </a:lstStyle>
          <a:p>
            <a:fld id="{A4FB6D3B-2F6C-A442-8C40-2B0099174F07}" type="slidenum">
              <a:rPr lang="de-DE"/>
              <a:pPr/>
              <a:t>‹Nr.›</a:t>
            </a:fld>
            <a:r>
              <a:rPr lang="de-DE"/>
              <a:t> / xx</a:t>
            </a:r>
            <a:endParaRPr lang="de-DE" sz="1600"/>
          </a:p>
        </p:txBody>
      </p:sp>
    </p:spTree>
    <p:extLst>
      <p:ext uri="{BB962C8B-B14F-4D97-AF65-F5344CB8AC3E}">
        <p14:creationId xmlns:p14="http://schemas.microsoft.com/office/powerpoint/2010/main" val="2278336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Mastertitelformat bearbeiten</a:t>
            </a:r>
            <a:endParaRPr lang="de-CH"/>
          </a:p>
        </p:txBody>
      </p:sp>
      <p:sp>
        <p:nvSpPr>
          <p:cNvPr id="3" name="Inhaltsplatzhalter 2"/>
          <p:cNvSpPr>
            <a:spLocks noGrp="1"/>
          </p:cNvSpPr>
          <p:nvPr>
            <p:ph idx="1"/>
          </p:nvPr>
        </p:nvSpPr>
        <p:spPr/>
        <p:txBody>
          <a:body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CH"/>
          </a:p>
        </p:txBody>
      </p:sp>
      <p:sp>
        <p:nvSpPr>
          <p:cNvPr id="4" name="Rectangle 6"/>
          <p:cNvSpPr>
            <a:spLocks noGrp="1" noChangeArrowheads="1"/>
          </p:cNvSpPr>
          <p:nvPr>
            <p:ph type="sldNum" sz="quarter" idx="10"/>
          </p:nvPr>
        </p:nvSpPr>
        <p:spPr>
          <a:xfrm>
            <a:off x="7073900" y="419100"/>
            <a:ext cx="2063750" cy="457200"/>
          </a:xfrm>
          <a:prstGeom prst="rect">
            <a:avLst/>
          </a:prstGeom>
          <a:ln/>
        </p:spPr>
        <p:txBody>
          <a:bodyPr/>
          <a:lstStyle>
            <a:lvl1pPr>
              <a:defRPr/>
            </a:lvl1pPr>
          </a:lstStyle>
          <a:p>
            <a:fld id="{5778C990-F429-C746-AE03-27846D359901}" type="slidenum">
              <a:rPr lang="de-DE"/>
              <a:pPr/>
              <a:t>‹Nr.›</a:t>
            </a:fld>
            <a:r>
              <a:rPr lang="de-DE"/>
              <a:t> / xx</a:t>
            </a:r>
            <a:endParaRPr lang="de-DE" sz="1600"/>
          </a:p>
        </p:txBody>
      </p:sp>
    </p:spTree>
    <p:extLst>
      <p:ext uri="{BB962C8B-B14F-4D97-AF65-F5344CB8AC3E}">
        <p14:creationId xmlns:p14="http://schemas.microsoft.com/office/powerpoint/2010/main" val="25379907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Mastertitelformat bearbeiten</a:t>
            </a:r>
            <a:endParaRPr lang="de-CH"/>
          </a:p>
        </p:txBody>
      </p:sp>
      <p:sp>
        <p:nvSpPr>
          <p:cNvPr id="3" name="Inhaltsplatzhalter 2"/>
          <p:cNvSpPr>
            <a:spLocks noGrp="1"/>
          </p:cNvSpPr>
          <p:nvPr>
            <p:ph sz="half" idx="1"/>
          </p:nvPr>
        </p:nvSpPr>
        <p:spPr>
          <a:xfrm>
            <a:off x="708025" y="1828800"/>
            <a:ext cx="4089400" cy="4330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CH"/>
          </a:p>
        </p:txBody>
      </p:sp>
      <p:sp>
        <p:nvSpPr>
          <p:cNvPr id="4" name="Inhaltsplatzhalter 3"/>
          <p:cNvSpPr>
            <a:spLocks noGrp="1"/>
          </p:cNvSpPr>
          <p:nvPr>
            <p:ph sz="half" idx="2"/>
          </p:nvPr>
        </p:nvSpPr>
        <p:spPr>
          <a:xfrm>
            <a:off x="4949825" y="1828800"/>
            <a:ext cx="4089400" cy="4330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CH"/>
          </a:p>
        </p:txBody>
      </p:sp>
      <p:sp>
        <p:nvSpPr>
          <p:cNvPr id="5" name="Rectangle 6"/>
          <p:cNvSpPr>
            <a:spLocks noGrp="1" noChangeArrowheads="1"/>
          </p:cNvSpPr>
          <p:nvPr>
            <p:ph type="sldNum" sz="quarter" idx="10"/>
          </p:nvPr>
        </p:nvSpPr>
        <p:spPr>
          <a:xfrm>
            <a:off x="7073900" y="419100"/>
            <a:ext cx="2063750" cy="457200"/>
          </a:xfrm>
          <a:prstGeom prst="rect">
            <a:avLst/>
          </a:prstGeom>
          <a:ln/>
        </p:spPr>
        <p:txBody>
          <a:bodyPr/>
          <a:lstStyle>
            <a:lvl1pPr>
              <a:defRPr/>
            </a:lvl1pPr>
          </a:lstStyle>
          <a:p>
            <a:fld id="{DDF9FD36-44F8-4943-BBC0-4423965E71A4}" type="slidenum">
              <a:rPr lang="de-DE"/>
              <a:pPr/>
              <a:t>‹Nr.›</a:t>
            </a:fld>
            <a:r>
              <a:rPr lang="de-DE"/>
              <a:t> / xx</a:t>
            </a:r>
            <a:endParaRPr lang="de-DE" sz="1600"/>
          </a:p>
        </p:txBody>
      </p:sp>
    </p:spTree>
    <p:extLst>
      <p:ext uri="{BB962C8B-B14F-4D97-AF65-F5344CB8AC3E}">
        <p14:creationId xmlns:p14="http://schemas.microsoft.com/office/powerpoint/2010/main" val="1500372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95300" y="274638"/>
            <a:ext cx="8915400" cy="1143000"/>
          </a:xfrm>
        </p:spPr>
        <p:txBody>
          <a:bodyPr/>
          <a:lstStyle>
            <a:lvl1pPr>
              <a:defRPr/>
            </a:lvl1pPr>
          </a:lstStyle>
          <a:p>
            <a:r>
              <a:rPr lang="de-CH" smtClean="0"/>
              <a:t>Mastertitelformat bearbeiten</a:t>
            </a:r>
            <a:endParaRPr lang="de-CH"/>
          </a:p>
        </p:txBody>
      </p:sp>
      <p:sp>
        <p:nvSpPr>
          <p:cNvPr id="3" name="Textplatzhalt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Mastertextformat bearbeiten</a:t>
            </a:r>
          </a:p>
        </p:txBody>
      </p:sp>
      <p:sp>
        <p:nvSpPr>
          <p:cNvPr id="4" name="Inhaltsplatzhalt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CH"/>
          </a:p>
        </p:txBody>
      </p:sp>
      <p:sp>
        <p:nvSpPr>
          <p:cNvPr id="5" name="Textplatzhalt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Mastertextformat bearbeiten</a:t>
            </a:r>
          </a:p>
        </p:txBody>
      </p:sp>
      <p:sp>
        <p:nvSpPr>
          <p:cNvPr id="6" name="Inhaltsplatzhalt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CH"/>
          </a:p>
        </p:txBody>
      </p:sp>
      <p:sp>
        <p:nvSpPr>
          <p:cNvPr id="7" name="Rectangle 6"/>
          <p:cNvSpPr>
            <a:spLocks noGrp="1" noChangeArrowheads="1"/>
          </p:cNvSpPr>
          <p:nvPr>
            <p:ph type="sldNum" sz="quarter" idx="10"/>
          </p:nvPr>
        </p:nvSpPr>
        <p:spPr>
          <a:xfrm>
            <a:off x="7073900" y="419100"/>
            <a:ext cx="2063750" cy="457200"/>
          </a:xfrm>
          <a:prstGeom prst="rect">
            <a:avLst/>
          </a:prstGeom>
          <a:ln/>
        </p:spPr>
        <p:txBody>
          <a:bodyPr/>
          <a:lstStyle>
            <a:lvl1pPr>
              <a:defRPr/>
            </a:lvl1pPr>
          </a:lstStyle>
          <a:p>
            <a:fld id="{9E556418-25FD-EF42-8946-189D63CC2660}" type="slidenum">
              <a:rPr lang="de-DE"/>
              <a:pPr/>
              <a:t>‹Nr.›</a:t>
            </a:fld>
            <a:r>
              <a:rPr lang="de-DE"/>
              <a:t> / xx</a:t>
            </a:r>
            <a:endParaRPr lang="de-DE" sz="1600"/>
          </a:p>
        </p:txBody>
      </p:sp>
    </p:spTree>
    <p:extLst>
      <p:ext uri="{BB962C8B-B14F-4D97-AF65-F5344CB8AC3E}">
        <p14:creationId xmlns:p14="http://schemas.microsoft.com/office/powerpoint/2010/main" val="29130021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Mastertitelformat bearbeiten</a:t>
            </a:r>
            <a:endParaRPr lang="de-CH"/>
          </a:p>
        </p:txBody>
      </p:sp>
      <p:sp>
        <p:nvSpPr>
          <p:cNvPr id="3" name="Rectangle 6"/>
          <p:cNvSpPr>
            <a:spLocks noGrp="1" noChangeArrowheads="1"/>
          </p:cNvSpPr>
          <p:nvPr>
            <p:ph type="sldNum" sz="quarter" idx="10"/>
          </p:nvPr>
        </p:nvSpPr>
        <p:spPr>
          <a:xfrm>
            <a:off x="7073900" y="419100"/>
            <a:ext cx="2063750" cy="457200"/>
          </a:xfrm>
          <a:prstGeom prst="rect">
            <a:avLst/>
          </a:prstGeom>
          <a:ln/>
        </p:spPr>
        <p:txBody>
          <a:bodyPr/>
          <a:lstStyle>
            <a:lvl1pPr>
              <a:defRPr/>
            </a:lvl1pPr>
          </a:lstStyle>
          <a:p>
            <a:fld id="{E4FE8C63-1CA3-774D-B015-9D1962387C36}" type="slidenum">
              <a:rPr lang="de-DE"/>
              <a:pPr/>
              <a:t>‹Nr.›</a:t>
            </a:fld>
            <a:r>
              <a:rPr lang="de-DE"/>
              <a:t> / xx</a:t>
            </a:r>
            <a:endParaRPr lang="de-DE" sz="1600"/>
          </a:p>
        </p:txBody>
      </p:sp>
    </p:spTree>
    <p:extLst>
      <p:ext uri="{BB962C8B-B14F-4D97-AF65-F5344CB8AC3E}">
        <p14:creationId xmlns:p14="http://schemas.microsoft.com/office/powerpoint/2010/main" val="1986687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7073900" y="419100"/>
            <a:ext cx="2063750" cy="457200"/>
          </a:xfrm>
          <a:prstGeom prst="rect">
            <a:avLst/>
          </a:prstGeom>
          <a:ln/>
        </p:spPr>
        <p:txBody>
          <a:bodyPr/>
          <a:lstStyle>
            <a:lvl1pPr>
              <a:defRPr/>
            </a:lvl1pPr>
          </a:lstStyle>
          <a:p>
            <a:fld id="{63D6A834-F5FD-1F46-8D8F-D08F5A4ABEEE}" type="slidenum">
              <a:rPr lang="de-DE"/>
              <a:pPr/>
              <a:t>‹Nr.›</a:t>
            </a:fld>
            <a:r>
              <a:rPr lang="de-DE"/>
              <a:t> / xx</a:t>
            </a:r>
            <a:endParaRPr lang="de-DE" sz="1600"/>
          </a:p>
        </p:txBody>
      </p:sp>
    </p:spTree>
    <p:extLst>
      <p:ext uri="{BB962C8B-B14F-4D97-AF65-F5344CB8AC3E}">
        <p14:creationId xmlns:p14="http://schemas.microsoft.com/office/powerpoint/2010/main" val="28056166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95300" y="273050"/>
            <a:ext cx="3259138" cy="1162050"/>
          </a:xfrm>
        </p:spPr>
        <p:txBody>
          <a:bodyPr anchor="b"/>
          <a:lstStyle>
            <a:lvl1pPr algn="l">
              <a:defRPr sz="2000" b="1"/>
            </a:lvl1pPr>
          </a:lstStyle>
          <a:p>
            <a:r>
              <a:rPr lang="de-CH" smtClean="0"/>
              <a:t>Mastertitelformat bearbeiten</a:t>
            </a:r>
            <a:endParaRPr lang="de-CH"/>
          </a:p>
        </p:txBody>
      </p:sp>
      <p:sp>
        <p:nvSpPr>
          <p:cNvPr id="3" name="Inhaltsplatzhalt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CH"/>
          </a:p>
        </p:txBody>
      </p:sp>
      <p:sp>
        <p:nvSpPr>
          <p:cNvPr id="4" name="Textplatzhalt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smtClean="0"/>
              <a:t>Mastertextformat bearbeiten</a:t>
            </a:r>
          </a:p>
        </p:txBody>
      </p:sp>
      <p:sp>
        <p:nvSpPr>
          <p:cNvPr id="5" name="Rectangle 6"/>
          <p:cNvSpPr>
            <a:spLocks noGrp="1" noChangeArrowheads="1"/>
          </p:cNvSpPr>
          <p:nvPr>
            <p:ph type="sldNum" sz="quarter" idx="10"/>
          </p:nvPr>
        </p:nvSpPr>
        <p:spPr>
          <a:xfrm>
            <a:off x="7073900" y="419100"/>
            <a:ext cx="2063750" cy="457200"/>
          </a:xfrm>
          <a:prstGeom prst="rect">
            <a:avLst/>
          </a:prstGeom>
          <a:ln/>
        </p:spPr>
        <p:txBody>
          <a:bodyPr/>
          <a:lstStyle>
            <a:lvl1pPr>
              <a:defRPr/>
            </a:lvl1pPr>
          </a:lstStyle>
          <a:p>
            <a:fld id="{A48A2A57-0104-7445-9A68-61110FCA7755}" type="slidenum">
              <a:rPr lang="de-DE"/>
              <a:pPr/>
              <a:t>‹Nr.›</a:t>
            </a:fld>
            <a:r>
              <a:rPr lang="de-DE"/>
              <a:t> / xx</a:t>
            </a:r>
            <a:endParaRPr lang="de-DE" sz="1600"/>
          </a:p>
        </p:txBody>
      </p:sp>
    </p:spTree>
    <p:extLst>
      <p:ext uri="{BB962C8B-B14F-4D97-AF65-F5344CB8AC3E}">
        <p14:creationId xmlns:p14="http://schemas.microsoft.com/office/powerpoint/2010/main" val="377407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941513" y="4800600"/>
            <a:ext cx="5943600" cy="566738"/>
          </a:xfrm>
        </p:spPr>
        <p:txBody>
          <a:bodyPr anchor="b"/>
          <a:lstStyle>
            <a:lvl1pPr algn="l">
              <a:defRPr sz="2000" b="1"/>
            </a:lvl1pPr>
          </a:lstStyle>
          <a:p>
            <a:r>
              <a:rPr lang="de-CH" smtClean="0"/>
              <a:t>Mastertitelformat bearbeiten</a:t>
            </a:r>
            <a:endParaRPr lang="de-CH"/>
          </a:p>
        </p:txBody>
      </p:sp>
      <p:sp>
        <p:nvSpPr>
          <p:cNvPr id="3" name="Bildplatzhalt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CH" noProof="0" smtClean="0"/>
              <a:t>Bild auf Platzhalter ziehen oder durch Klicken auf Symbol hinzufügen</a:t>
            </a:r>
          </a:p>
        </p:txBody>
      </p:sp>
      <p:sp>
        <p:nvSpPr>
          <p:cNvPr id="4" name="Textplatzhalt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smtClean="0"/>
              <a:t>Mastertextformat bearbeiten</a:t>
            </a:r>
          </a:p>
        </p:txBody>
      </p:sp>
      <p:sp>
        <p:nvSpPr>
          <p:cNvPr id="5" name="Rectangle 6"/>
          <p:cNvSpPr>
            <a:spLocks noGrp="1" noChangeArrowheads="1"/>
          </p:cNvSpPr>
          <p:nvPr>
            <p:ph type="sldNum" sz="quarter" idx="10"/>
          </p:nvPr>
        </p:nvSpPr>
        <p:spPr>
          <a:xfrm>
            <a:off x="7073900" y="419100"/>
            <a:ext cx="2063750" cy="457200"/>
          </a:xfrm>
          <a:prstGeom prst="rect">
            <a:avLst/>
          </a:prstGeom>
          <a:ln/>
        </p:spPr>
        <p:txBody>
          <a:bodyPr/>
          <a:lstStyle>
            <a:lvl1pPr>
              <a:defRPr/>
            </a:lvl1pPr>
          </a:lstStyle>
          <a:p>
            <a:fld id="{FFC22402-F701-C14B-90E7-8BF18FFEBD59}" type="slidenum">
              <a:rPr lang="de-DE"/>
              <a:pPr/>
              <a:t>‹Nr.›</a:t>
            </a:fld>
            <a:r>
              <a:rPr lang="de-DE"/>
              <a:t> / xx</a:t>
            </a:r>
            <a:endParaRPr lang="de-DE" sz="1600"/>
          </a:p>
        </p:txBody>
      </p:sp>
    </p:spTree>
    <p:extLst>
      <p:ext uri="{BB962C8B-B14F-4D97-AF65-F5344CB8AC3E}">
        <p14:creationId xmlns:p14="http://schemas.microsoft.com/office/powerpoint/2010/main" val="26370800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Mastertitelformat bearbeiten</a:t>
            </a:r>
            <a:endParaRPr lang="de-CH"/>
          </a:p>
        </p:txBody>
      </p:sp>
      <p:sp>
        <p:nvSpPr>
          <p:cNvPr id="3" name="Vertikaler Textplatzhalter 2"/>
          <p:cNvSpPr>
            <a:spLocks noGrp="1"/>
          </p:cNvSpPr>
          <p:nvPr>
            <p:ph type="body" orient="vert" idx="1"/>
          </p:nvPr>
        </p:nvSpPr>
        <p:spPr/>
        <p:txBody>
          <a:bodyPr vert="eaVert"/>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CH"/>
          </a:p>
        </p:txBody>
      </p:sp>
      <p:sp>
        <p:nvSpPr>
          <p:cNvPr id="4" name="Rectangle 6"/>
          <p:cNvSpPr>
            <a:spLocks noGrp="1" noChangeArrowheads="1"/>
          </p:cNvSpPr>
          <p:nvPr>
            <p:ph type="sldNum" sz="quarter" idx="10"/>
          </p:nvPr>
        </p:nvSpPr>
        <p:spPr>
          <a:xfrm>
            <a:off x="7073900" y="419100"/>
            <a:ext cx="2063750" cy="457200"/>
          </a:xfrm>
          <a:prstGeom prst="rect">
            <a:avLst/>
          </a:prstGeom>
          <a:ln/>
        </p:spPr>
        <p:txBody>
          <a:bodyPr/>
          <a:lstStyle>
            <a:lvl1pPr>
              <a:defRPr/>
            </a:lvl1pPr>
          </a:lstStyle>
          <a:p>
            <a:fld id="{5FA54F27-9D3E-DB42-84DE-CBEA17F17FC8}" type="slidenum">
              <a:rPr lang="de-DE"/>
              <a:pPr/>
              <a:t>‹Nr.›</a:t>
            </a:fld>
            <a:r>
              <a:rPr lang="de-DE"/>
              <a:t> / xx</a:t>
            </a:r>
            <a:endParaRPr lang="de-DE" sz="1600"/>
          </a:p>
        </p:txBody>
      </p:sp>
    </p:spTree>
    <p:extLst>
      <p:ext uri="{BB962C8B-B14F-4D97-AF65-F5344CB8AC3E}">
        <p14:creationId xmlns:p14="http://schemas.microsoft.com/office/powerpoint/2010/main" val="5317431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706438" y="762000"/>
            <a:ext cx="84201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de-DE"/>
              <a:t>Mastertitelformat bearbeiten</a:t>
            </a:r>
          </a:p>
        </p:txBody>
      </p:sp>
      <p:grpSp>
        <p:nvGrpSpPr>
          <p:cNvPr id="3076" name="Group 70"/>
          <p:cNvGrpSpPr>
            <a:grpSpLocks/>
          </p:cNvGrpSpPr>
          <p:nvPr/>
        </p:nvGrpSpPr>
        <p:grpSpPr bwMode="auto">
          <a:xfrm>
            <a:off x="828675" y="492125"/>
            <a:ext cx="7542213" cy="179388"/>
            <a:chOff x="529" y="310"/>
            <a:chExt cx="4751" cy="113"/>
          </a:xfrm>
        </p:grpSpPr>
        <p:sp>
          <p:nvSpPr>
            <p:cNvPr id="1032" name="Line 8"/>
            <p:cNvSpPr>
              <a:spLocks noChangeShapeType="1"/>
            </p:cNvSpPr>
            <p:nvPr userDrawn="1"/>
          </p:nvSpPr>
          <p:spPr bwMode="auto">
            <a:xfrm>
              <a:off x="5169"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33" name="Line 9"/>
            <p:cNvSpPr>
              <a:spLocks noChangeShapeType="1"/>
            </p:cNvSpPr>
            <p:nvPr userDrawn="1"/>
          </p:nvSpPr>
          <p:spPr bwMode="auto">
            <a:xfrm>
              <a:off x="529"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34" name="Line 10"/>
            <p:cNvSpPr>
              <a:spLocks noChangeShapeType="1"/>
            </p:cNvSpPr>
            <p:nvPr userDrawn="1"/>
          </p:nvSpPr>
          <p:spPr bwMode="auto">
            <a:xfrm>
              <a:off x="639"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35" name="Line 11"/>
            <p:cNvSpPr>
              <a:spLocks noChangeShapeType="1"/>
            </p:cNvSpPr>
            <p:nvPr userDrawn="1"/>
          </p:nvSpPr>
          <p:spPr bwMode="auto">
            <a:xfrm>
              <a:off x="749" y="310"/>
              <a:ext cx="0" cy="113"/>
            </a:xfrm>
            <a:prstGeom prst="line">
              <a:avLst/>
            </a:prstGeom>
            <a:noFill/>
            <a:ln w="17780">
              <a:solidFill>
                <a:srgbClr val="0B5390"/>
              </a:solidFill>
              <a:round/>
              <a:headEnd/>
              <a:tailEnd/>
            </a:ln>
          </p:spPr>
          <p:txBody>
            <a:bodyPr wrap="none" anchor="ctr"/>
            <a:lstStyle/>
            <a:p>
              <a:pPr>
                <a:defRPr/>
              </a:pPr>
              <a:endParaRPr lang="de-CH" b="0" cap="none" spc="0" dirty="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36" name="Line 12"/>
            <p:cNvSpPr>
              <a:spLocks noChangeShapeType="1"/>
            </p:cNvSpPr>
            <p:nvPr userDrawn="1"/>
          </p:nvSpPr>
          <p:spPr bwMode="auto">
            <a:xfrm>
              <a:off x="860"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37" name="Line 13"/>
            <p:cNvSpPr>
              <a:spLocks noChangeShapeType="1"/>
            </p:cNvSpPr>
            <p:nvPr userDrawn="1"/>
          </p:nvSpPr>
          <p:spPr bwMode="auto">
            <a:xfrm>
              <a:off x="970"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38" name="Line 14"/>
            <p:cNvSpPr>
              <a:spLocks noChangeShapeType="1"/>
            </p:cNvSpPr>
            <p:nvPr userDrawn="1"/>
          </p:nvSpPr>
          <p:spPr bwMode="auto">
            <a:xfrm>
              <a:off x="1081"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39" name="Line 15"/>
            <p:cNvSpPr>
              <a:spLocks noChangeShapeType="1"/>
            </p:cNvSpPr>
            <p:nvPr userDrawn="1"/>
          </p:nvSpPr>
          <p:spPr bwMode="auto">
            <a:xfrm>
              <a:off x="1191"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40" name="Line 16"/>
            <p:cNvSpPr>
              <a:spLocks noChangeShapeType="1"/>
            </p:cNvSpPr>
            <p:nvPr userDrawn="1"/>
          </p:nvSpPr>
          <p:spPr bwMode="auto">
            <a:xfrm>
              <a:off x="1302"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41" name="Line 17"/>
            <p:cNvSpPr>
              <a:spLocks noChangeShapeType="1"/>
            </p:cNvSpPr>
            <p:nvPr userDrawn="1"/>
          </p:nvSpPr>
          <p:spPr bwMode="auto">
            <a:xfrm>
              <a:off x="1412"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42" name="Line 18"/>
            <p:cNvSpPr>
              <a:spLocks noChangeShapeType="1"/>
            </p:cNvSpPr>
            <p:nvPr userDrawn="1"/>
          </p:nvSpPr>
          <p:spPr bwMode="auto">
            <a:xfrm>
              <a:off x="1523"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43" name="Line 19"/>
            <p:cNvSpPr>
              <a:spLocks noChangeShapeType="1"/>
            </p:cNvSpPr>
            <p:nvPr userDrawn="1"/>
          </p:nvSpPr>
          <p:spPr bwMode="auto">
            <a:xfrm>
              <a:off x="1633"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44" name="Line 20"/>
            <p:cNvSpPr>
              <a:spLocks noChangeShapeType="1"/>
            </p:cNvSpPr>
            <p:nvPr userDrawn="1"/>
          </p:nvSpPr>
          <p:spPr bwMode="auto">
            <a:xfrm>
              <a:off x="1744"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45" name="Line 21"/>
            <p:cNvSpPr>
              <a:spLocks noChangeShapeType="1"/>
            </p:cNvSpPr>
            <p:nvPr userDrawn="1"/>
          </p:nvSpPr>
          <p:spPr bwMode="auto">
            <a:xfrm>
              <a:off x="1854"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47" name="Line 23"/>
            <p:cNvSpPr>
              <a:spLocks noChangeShapeType="1"/>
            </p:cNvSpPr>
            <p:nvPr userDrawn="1"/>
          </p:nvSpPr>
          <p:spPr bwMode="auto">
            <a:xfrm>
              <a:off x="1965"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48" name="Line 24"/>
            <p:cNvSpPr>
              <a:spLocks noChangeShapeType="1"/>
            </p:cNvSpPr>
            <p:nvPr userDrawn="1"/>
          </p:nvSpPr>
          <p:spPr bwMode="auto">
            <a:xfrm>
              <a:off x="2075"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49" name="Line 25"/>
            <p:cNvSpPr>
              <a:spLocks noChangeShapeType="1"/>
            </p:cNvSpPr>
            <p:nvPr userDrawn="1"/>
          </p:nvSpPr>
          <p:spPr bwMode="auto">
            <a:xfrm>
              <a:off x="2186"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50" name="Line 26"/>
            <p:cNvSpPr>
              <a:spLocks noChangeShapeType="1"/>
            </p:cNvSpPr>
            <p:nvPr userDrawn="1"/>
          </p:nvSpPr>
          <p:spPr bwMode="auto">
            <a:xfrm>
              <a:off x="2296"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51" name="Line 27"/>
            <p:cNvSpPr>
              <a:spLocks noChangeShapeType="1"/>
            </p:cNvSpPr>
            <p:nvPr userDrawn="1"/>
          </p:nvSpPr>
          <p:spPr bwMode="auto">
            <a:xfrm>
              <a:off x="2407"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52" name="Line 28"/>
            <p:cNvSpPr>
              <a:spLocks noChangeShapeType="1"/>
            </p:cNvSpPr>
            <p:nvPr userDrawn="1"/>
          </p:nvSpPr>
          <p:spPr bwMode="auto">
            <a:xfrm>
              <a:off x="2517"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53" name="Line 29"/>
            <p:cNvSpPr>
              <a:spLocks noChangeShapeType="1"/>
            </p:cNvSpPr>
            <p:nvPr userDrawn="1"/>
          </p:nvSpPr>
          <p:spPr bwMode="auto">
            <a:xfrm>
              <a:off x="2628"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54" name="Line 30"/>
            <p:cNvSpPr>
              <a:spLocks noChangeShapeType="1"/>
            </p:cNvSpPr>
            <p:nvPr userDrawn="1"/>
          </p:nvSpPr>
          <p:spPr bwMode="auto">
            <a:xfrm>
              <a:off x="2849"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55" name="Line 31"/>
            <p:cNvSpPr>
              <a:spLocks noChangeShapeType="1"/>
            </p:cNvSpPr>
            <p:nvPr userDrawn="1"/>
          </p:nvSpPr>
          <p:spPr bwMode="auto">
            <a:xfrm>
              <a:off x="2738"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56" name="Line 32"/>
            <p:cNvSpPr>
              <a:spLocks noChangeShapeType="1"/>
            </p:cNvSpPr>
            <p:nvPr userDrawn="1"/>
          </p:nvSpPr>
          <p:spPr bwMode="auto">
            <a:xfrm>
              <a:off x="2959"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57" name="Line 33"/>
            <p:cNvSpPr>
              <a:spLocks noChangeShapeType="1"/>
            </p:cNvSpPr>
            <p:nvPr userDrawn="1"/>
          </p:nvSpPr>
          <p:spPr bwMode="auto">
            <a:xfrm>
              <a:off x="3070"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58" name="Line 34"/>
            <p:cNvSpPr>
              <a:spLocks noChangeShapeType="1"/>
            </p:cNvSpPr>
            <p:nvPr userDrawn="1"/>
          </p:nvSpPr>
          <p:spPr bwMode="auto">
            <a:xfrm>
              <a:off x="3180"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59" name="Line 35"/>
            <p:cNvSpPr>
              <a:spLocks noChangeShapeType="1"/>
            </p:cNvSpPr>
            <p:nvPr userDrawn="1"/>
          </p:nvSpPr>
          <p:spPr bwMode="auto">
            <a:xfrm>
              <a:off x="3291"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60" name="Line 36"/>
            <p:cNvSpPr>
              <a:spLocks noChangeShapeType="1"/>
            </p:cNvSpPr>
            <p:nvPr userDrawn="1"/>
          </p:nvSpPr>
          <p:spPr bwMode="auto">
            <a:xfrm>
              <a:off x="3401"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61" name="Line 37"/>
            <p:cNvSpPr>
              <a:spLocks noChangeShapeType="1"/>
            </p:cNvSpPr>
            <p:nvPr userDrawn="1"/>
          </p:nvSpPr>
          <p:spPr bwMode="auto">
            <a:xfrm>
              <a:off x="3512"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62" name="Line 38"/>
            <p:cNvSpPr>
              <a:spLocks noChangeShapeType="1"/>
            </p:cNvSpPr>
            <p:nvPr userDrawn="1"/>
          </p:nvSpPr>
          <p:spPr bwMode="auto">
            <a:xfrm>
              <a:off x="3622"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63" name="Line 39"/>
            <p:cNvSpPr>
              <a:spLocks noChangeShapeType="1"/>
            </p:cNvSpPr>
            <p:nvPr userDrawn="1"/>
          </p:nvSpPr>
          <p:spPr bwMode="auto">
            <a:xfrm>
              <a:off x="3733"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64" name="Line 40"/>
            <p:cNvSpPr>
              <a:spLocks noChangeShapeType="1"/>
            </p:cNvSpPr>
            <p:nvPr userDrawn="1"/>
          </p:nvSpPr>
          <p:spPr bwMode="auto">
            <a:xfrm>
              <a:off x="3843"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65" name="Line 41"/>
            <p:cNvSpPr>
              <a:spLocks noChangeShapeType="1"/>
            </p:cNvSpPr>
            <p:nvPr userDrawn="1"/>
          </p:nvSpPr>
          <p:spPr bwMode="auto">
            <a:xfrm>
              <a:off x="3954"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66" name="Line 42"/>
            <p:cNvSpPr>
              <a:spLocks noChangeShapeType="1"/>
            </p:cNvSpPr>
            <p:nvPr userDrawn="1"/>
          </p:nvSpPr>
          <p:spPr bwMode="auto">
            <a:xfrm>
              <a:off x="4064"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67" name="Line 43"/>
            <p:cNvSpPr>
              <a:spLocks noChangeShapeType="1"/>
            </p:cNvSpPr>
            <p:nvPr userDrawn="1"/>
          </p:nvSpPr>
          <p:spPr bwMode="auto">
            <a:xfrm>
              <a:off x="4175"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68" name="Line 44"/>
            <p:cNvSpPr>
              <a:spLocks noChangeShapeType="1"/>
            </p:cNvSpPr>
            <p:nvPr userDrawn="1"/>
          </p:nvSpPr>
          <p:spPr bwMode="auto">
            <a:xfrm>
              <a:off x="4285"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69" name="Line 45"/>
            <p:cNvSpPr>
              <a:spLocks noChangeShapeType="1"/>
            </p:cNvSpPr>
            <p:nvPr userDrawn="1"/>
          </p:nvSpPr>
          <p:spPr bwMode="auto">
            <a:xfrm>
              <a:off x="4396"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70" name="Line 46"/>
            <p:cNvSpPr>
              <a:spLocks noChangeShapeType="1"/>
            </p:cNvSpPr>
            <p:nvPr userDrawn="1"/>
          </p:nvSpPr>
          <p:spPr bwMode="auto">
            <a:xfrm>
              <a:off x="4506"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71" name="Line 47"/>
            <p:cNvSpPr>
              <a:spLocks noChangeShapeType="1"/>
            </p:cNvSpPr>
            <p:nvPr userDrawn="1"/>
          </p:nvSpPr>
          <p:spPr bwMode="auto">
            <a:xfrm>
              <a:off x="4617"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72" name="Line 48"/>
            <p:cNvSpPr>
              <a:spLocks noChangeShapeType="1"/>
            </p:cNvSpPr>
            <p:nvPr userDrawn="1"/>
          </p:nvSpPr>
          <p:spPr bwMode="auto">
            <a:xfrm>
              <a:off x="4727"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73" name="Line 49"/>
            <p:cNvSpPr>
              <a:spLocks noChangeShapeType="1"/>
            </p:cNvSpPr>
            <p:nvPr userDrawn="1"/>
          </p:nvSpPr>
          <p:spPr bwMode="auto">
            <a:xfrm>
              <a:off x="4838"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74" name="Line 50"/>
            <p:cNvSpPr>
              <a:spLocks noChangeShapeType="1"/>
            </p:cNvSpPr>
            <p:nvPr userDrawn="1"/>
          </p:nvSpPr>
          <p:spPr bwMode="auto">
            <a:xfrm>
              <a:off x="4948"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75" name="Line 51"/>
            <p:cNvSpPr>
              <a:spLocks noChangeShapeType="1"/>
            </p:cNvSpPr>
            <p:nvPr userDrawn="1"/>
          </p:nvSpPr>
          <p:spPr bwMode="auto">
            <a:xfrm>
              <a:off x="5059"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sp>
          <p:nvSpPr>
            <p:cNvPr id="1076" name="Line 52"/>
            <p:cNvSpPr>
              <a:spLocks noChangeShapeType="1"/>
            </p:cNvSpPr>
            <p:nvPr userDrawn="1"/>
          </p:nvSpPr>
          <p:spPr bwMode="auto">
            <a:xfrm>
              <a:off x="5280" y="310"/>
              <a:ext cx="0" cy="113"/>
            </a:xfrm>
            <a:prstGeom prst="line">
              <a:avLst/>
            </a:prstGeom>
            <a:noFill/>
            <a:ln w="17780">
              <a:solidFill>
                <a:srgbClr val="0B5390"/>
              </a:solidFill>
              <a:round/>
              <a:headEnd/>
              <a:tailEnd/>
            </a:ln>
          </p:spPr>
          <p:txBody>
            <a:bodyPr wrap="none" anchor="ctr"/>
            <a:lstStyle/>
            <a:p>
              <a:pPr>
                <a:defRPr/>
              </a:pPr>
              <a:endParaRPr lang="de-CH" b="0" cap="none" spc="0">
                <a:ln w="18415" cmpd="sng">
                  <a:solidFill>
                    <a:srgbClr val="7FAAC7"/>
                  </a:solidFill>
                  <a:prstDash val="solid"/>
                </a:ln>
                <a:solidFill>
                  <a:srgbClr val="FFFFFF"/>
                </a:solidFill>
                <a:effectLst>
                  <a:outerShdw blurRad="63500" dir="3600000" algn="tl" rotWithShape="0">
                    <a:srgbClr val="000000">
                      <a:alpha val="70000"/>
                    </a:srgbClr>
                  </a:outerShdw>
                </a:effectLst>
                <a:ea typeface="ＭＳ Ｐゴシック" pitchFamily="84" charset="-128"/>
                <a:cs typeface="+mn-cs"/>
              </a:endParaRPr>
            </a:p>
          </p:txBody>
        </p:sp>
      </p:grpSp>
      <p:sp>
        <p:nvSpPr>
          <p:cNvPr id="1079" name="Text Box 55"/>
          <p:cNvSpPr txBox="1">
            <a:spLocks noChangeArrowheads="1"/>
          </p:cNvSpPr>
          <p:nvPr/>
        </p:nvSpPr>
        <p:spPr bwMode="auto">
          <a:xfrm>
            <a:off x="704528" y="6338888"/>
            <a:ext cx="7318375" cy="307777"/>
          </a:xfrm>
          <a:prstGeom prst="rect">
            <a:avLst/>
          </a:prstGeom>
          <a:noFill/>
          <a:ln w="9525">
            <a:noFill/>
            <a:miter lim="800000"/>
            <a:headEnd/>
            <a:tailEnd/>
          </a:ln>
        </p:spPr>
        <p:txBody>
          <a:bodyPr>
            <a:spAutoFit/>
          </a:bodyPr>
          <a:lstStyle>
            <a:lvl1pPr>
              <a:defRPr sz="2200">
                <a:solidFill>
                  <a:schemeClr val="tx1"/>
                </a:solidFill>
                <a:latin typeface="Arial" charset="0"/>
                <a:ea typeface="ＭＳ Ｐゴシック" charset="0"/>
                <a:cs typeface="ＭＳ Ｐゴシック" charset="0"/>
              </a:defRPr>
            </a:lvl1pPr>
            <a:lvl2pPr marL="742950" indent="-285750">
              <a:defRPr sz="2200">
                <a:solidFill>
                  <a:schemeClr val="tx1"/>
                </a:solidFill>
                <a:latin typeface="Arial" charset="0"/>
                <a:ea typeface="ＭＳ Ｐゴシック" charset="0"/>
              </a:defRPr>
            </a:lvl2pPr>
            <a:lvl3pPr marL="1143000" indent="-228600">
              <a:defRPr sz="2200">
                <a:solidFill>
                  <a:schemeClr val="tx1"/>
                </a:solidFill>
                <a:latin typeface="Arial" charset="0"/>
                <a:ea typeface="ＭＳ Ｐゴシック" charset="0"/>
              </a:defRPr>
            </a:lvl3pPr>
            <a:lvl4pPr marL="1600200" indent="-228600">
              <a:defRPr sz="2200">
                <a:solidFill>
                  <a:schemeClr val="tx1"/>
                </a:solidFill>
                <a:latin typeface="Arial" charset="0"/>
                <a:ea typeface="ＭＳ Ｐゴシック" charset="0"/>
              </a:defRPr>
            </a:lvl4pPr>
            <a:lvl5pPr marL="2057400" indent="-228600">
              <a:defRPr sz="2200">
                <a:solidFill>
                  <a:schemeClr val="tx1"/>
                </a:solidFill>
                <a:latin typeface="Arial" charset="0"/>
                <a:ea typeface="ＭＳ Ｐゴシック" charset="0"/>
              </a:defRPr>
            </a:lvl5pPr>
            <a:lvl6pPr marL="2514600" indent="-228600" eaLnBrk="0" fontAlgn="base" hangingPunct="0">
              <a:spcBef>
                <a:spcPct val="0"/>
              </a:spcBef>
              <a:spcAft>
                <a:spcPct val="0"/>
              </a:spcAft>
              <a:defRPr sz="2200">
                <a:solidFill>
                  <a:schemeClr val="tx1"/>
                </a:solidFill>
                <a:latin typeface="Arial" charset="0"/>
                <a:ea typeface="ＭＳ Ｐゴシック" charset="0"/>
              </a:defRPr>
            </a:lvl6pPr>
            <a:lvl7pPr marL="2971800" indent="-228600" eaLnBrk="0" fontAlgn="base" hangingPunct="0">
              <a:spcBef>
                <a:spcPct val="0"/>
              </a:spcBef>
              <a:spcAft>
                <a:spcPct val="0"/>
              </a:spcAft>
              <a:defRPr sz="2200">
                <a:solidFill>
                  <a:schemeClr val="tx1"/>
                </a:solidFill>
                <a:latin typeface="Arial" charset="0"/>
                <a:ea typeface="ＭＳ Ｐゴシック" charset="0"/>
              </a:defRPr>
            </a:lvl7pPr>
            <a:lvl8pPr marL="3429000" indent="-228600" eaLnBrk="0" fontAlgn="base" hangingPunct="0">
              <a:spcBef>
                <a:spcPct val="0"/>
              </a:spcBef>
              <a:spcAft>
                <a:spcPct val="0"/>
              </a:spcAft>
              <a:defRPr sz="2200">
                <a:solidFill>
                  <a:schemeClr val="tx1"/>
                </a:solidFill>
                <a:latin typeface="Arial" charset="0"/>
                <a:ea typeface="ＭＳ Ｐゴシック" charset="0"/>
              </a:defRPr>
            </a:lvl8pPr>
            <a:lvl9pPr marL="3886200" indent="-228600" eaLnBrk="0" fontAlgn="base" hangingPunct="0">
              <a:spcBef>
                <a:spcPct val="0"/>
              </a:spcBef>
              <a:spcAft>
                <a:spcPct val="0"/>
              </a:spcAft>
              <a:defRPr sz="2200">
                <a:solidFill>
                  <a:schemeClr val="tx1"/>
                </a:solidFill>
                <a:latin typeface="Arial" charset="0"/>
                <a:ea typeface="ＭＳ Ｐゴシック" charset="0"/>
              </a:defRPr>
            </a:lvl9pPr>
          </a:lstStyle>
          <a:p>
            <a:pPr>
              <a:spcBef>
                <a:spcPct val="50000"/>
              </a:spcBef>
            </a:pPr>
            <a:r>
              <a:rPr lang="de-DE" sz="1400" b="1" dirty="0" smtClean="0"/>
              <a:t>SBBK  CSFP</a:t>
            </a:r>
            <a:r>
              <a:rPr lang="de-DE" sz="1400" b="1" dirty="0" smtClean="0">
                <a:solidFill>
                  <a:srgbClr val="CC3333"/>
                </a:solidFill>
              </a:rPr>
              <a:t> </a:t>
            </a:r>
            <a:r>
              <a:rPr lang="de-DE" sz="1400" dirty="0">
                <a:solidFill>
                  <a:srgbClr val="0B5390"/>
                </a:solidFill>
              </a:rPr>
              <a:t>|</a:t>
            </a:r>
            <a:r>
              <a:rPr lang="de-DE" sz="1400" dirty="0"/>
              <a:t> </a:t>
            </a:r>
            <a:r>
              <a:rPr lang="de-DE" sz="1400" dirty="0" smtClean="0"/>
              <a:t>Informationsveranstaltung Ausbildungsberatung </a:t>
            </a:r>
            <a:r>
              <a:rPr lang="de-DE" sz="1400" dirty="0">
                <a:solidFill>
                  <a:srgbClr val="0B5390"/>
                </a:solidFill>
              </a:rPr>
              <a:t>|</a:t>
            </a:r>
            <a:r>
              <a:rPr lang="de-DE" sz="1400" dirty="0"/>
              <a:t> </a:t>
            </a:r>
            <a:r>
              <a:rPr lang="de-DE" sz="1400" dirty="0" smtClean="0"/>
              <a:t>xx.xx.2017</a:t>
            </a:r>
            <a:endParaRPr lang="de-DE" sz="1400" dirty="0"/>
          </a:p>
        </p:txBody>
      </p:sp>
      <p:sp>
        <p:nvSpPr>
          <p:cNvPr id="1082" name="Rectangle 58"/>
          <p:cNvSpPr>
            <a:spLocks noGrp="1" noChangeArrowheads="1"/>
          </p:cNvSpPr>
          <p:nvPr>
            <p:ph type="body" idx="1"/>
          </p:nvPr>
        </p:nvSpPr>
        <p:spPr bwMode="auto">
          <a:xfrm>
            <a:off x="708025" y="1828800"/>
            <a:ext cx="8331200" cy="433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p:txBody>
      </p:sp>
      <p:sp>
        <p:nvSpPr>
          <p:cNvPr id="51" name="Textfeld 50"/>
          <p:cNvSpPr txBox="1"/>
          <p:nvPr/>
        </p:nvSpPr>
        <p:spPr>
          <a:xfrm>
            <a:off x="8553400" y="423019"/>
            <a:ext cx="1080120" cy="307777"/>
          </a:xfrm>
          <a:prstGeom prst="rect">
            <a:avLst/>
          </a:prstGeom>
          <a:noFill/>
        </p:spPr>
        <p:txBody>
          <a:bodyPr wrap="square" rtlCol="0">
            <a:spAutoFit/>
          </a:bodyPr>
          <a:lstStyle/>
          <a:p>
            <a:fld id="{587B9D57-2BCA-6345-A6D0-1A76F6BD9588}" type="slidenum">
              <a:rPr lang="de-DE" sz="1400" smtClean="0"/>
              <a:t>‹Nr.›</a:t>
            </a:fld>
            <a:r>
              <a:rPr lang="de-DE" sz="1400" dirty="0" smtClean="0"/>
              <a:t> / 10</a:t>
            </a:r>
            <a:endParaRPr lang="de-DE" sz="140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hf hdr="0" ftr="0" dt="0"/>
  <p:txStyles>
    <p:titleStyle>
      <a:lvl1pPr algn="l" rtl="0" eaLnBrk="1" fontAlgn="base" hangingPunct="1">
        <a:spcBef>
          <a:spcPct val="0"/>
        </a:spcBef>
        <a:spcAft>
          <a:spcPct val="0"/>
        </a:spcAft>
        <a:defRPr sz="3000">
          <a:solidFill>
            <a:srgbClr val="262626"/>
          </a:solidFill>
          <a:latin typeface="+mj-lt"/>
          <a:ea typeface="+mj-ea"/>
          <a:cs typeface="ＭＳ Ｐゴシック" charset="0"/>
        </a:defRPr>
      </a:lvl1pPr>
      <a:lvl2pPr algn="l" rtl="0" eaLnBrk="1" fontAlgn="base" hangingPunct="1">
        <a:spcBef>
          <a:spcPct val="0"/>
        </a:spcBef>
        <a:spcAft>
          <a:spcPct val="0"/>
        </a:spcAft>
        <a:defRPr sz="3000">
          <a:solidFill>
            <a:srgbClr val="262626"/>
          </a:solidFill>
          <a:latin typeface="Arial" charset="0"/>
          <a:ea typeface="ＭＳ Ｐゴシック" pitchFamily="84" charset="-128"/>
          <a:cs typeface="ＭＳ Ｐゴシック" charset="0"/>
        </a:defRPr>
      </a:lvl2pPr>
      <a:lvl3pPr algn="l" rtl="0" eaLnBrk="1" fontAlgn="base" hangingPunct="1">
        <a:spcBef>
          <a:spcPct val="0"/>
        </a:spcBef>
        <a:spcAft>
          <a:spcPct val="0"/>
        </a:spcAft>
        <a:defRPr sz="3000">
          <a:solidFill>
            <a:srgbClr val="262626"/>
          </a:solidFill>
          <a:latin typeface="Arial" charset="0"/>
          <a:ea typeface="ＭＳ Ｐゴシック" pitchFamily="84" charset="-128"/>
          <a:cs typeface="ＭＳ Ｐゴシック" charset="0"/>
        </a:defRPr>
      </a:lvl3pPr>
      <a:lvl4pPr algn="l" rtl="0" eaLnBrk="1" fontAlgn="base" hangingPunct="1">
        <a:spcBef>
          <a:spcPct val="0"/>
        </a:spcBef>
        <a:spcAft>
          <a:spcPct val="0"/>
        </a:spcAft>
        <a:defRPr sz="3000">
          <a:solidFill>
            <a:srgbClr val="262626"/>
          </a:solidFill>
          <a:latin typeface="Arial" charset="0"/>
          <a:ea typeface="ＭＳ Ｐゴシック" pitchFamily="84" charset="-128"/>
          <a:cs typeface="ＭＳ Ｐゴシック" charset="0"/>
        </a:defRPr>
      </a:lvl4pPr>
      <a:lvl5pPr algn="l" rtl="0" eaLnBrk="1" fontAlgn="base" hangingPunct="1">
        <a:spcBef>
          <a:spcPct val="0"/>
        </a:spcBef>
        <a:spcAft>
          <a:spcPct val="0"/>
        </a:spcAft>
        <a:defRPr sz="3000">
          <a:solidFill>
            <a:srgbClr val="262626"/>
          </a:solidFill>
          <a:latin typeface="Arial" charset="0"/>
          <a:ea typeface="ＭＳ Ｐゴシック" pitchFamily="84" charset="-128"/>
          <a:cs typeface="ＭＳ Ｐゴシック" charset="0"/>
        </a:defRPr>
      </a:lvl5pPr>
      <a:lvl6pPr marL="457200" algn="l" rtl="0" eaLnBrk="1" fontAlgn="base" hangingPunct="1">
        <a:spcBef>
          <a:spcPct val="0"/>
        </a:spcBef>
        <a:spcAft>
          <a:spcPct val="0"/>
        </a:spcAft>
        <a:defRPr sz="3000">
          <a:solidFill>
            <a:srgbClr val="262626"/>
          </a:solidFill>
          <a:latin typeface="Arial" charset="0"/>
          <a:ea typeface="ＭＳ Ｐゴシック" pitchFamily="84" charset="-128"/>
        </a:defRPr>
      </a:lvl6pPr>
      <a:lvl7pPr marL="914400" algn="l" rtl="0" eaLnBrk="1" fontAlgn="base" hangingPunct="1">
        <a:spcBef>
          <a:spcPct val="0"/>
        </a:spcBef>
        <a:spcAft>
          <a:spcPct val="0"/>
        </a:spcAft>
        <a:defRPr sz="3000">
          <a:solidFill>
            <a:srgbClr val="262626"/>
          </a:solidFill>
          <a:latin typeface="Arial" charset="0"/>
          <a:ea typeface="ＭＳ Ｐゴシック" pitchFamily="84" charset="-128"/>
        </a:defRPr>
      </a:lvl7pPr>
      <a:lvl8pPr marL="1371600" algn="l" rtl="0" eaLnBrk="1" fontAlgn="base" hangingPunct="1">
        <a:spcBef>
          <a:spcPct val="0"/>
        </a:spcBef>
        <a:spcAft>
          <a:spcPct val="0"/>
        </a:spcAft>
        <a:defRPr sz="3000">
          <a:solidFill>
            <a:srgbClr val="262626"/>
          </a:solidFill>
          <a:latin typeface="Arial" charset="0"/>
          <a:ea typeface="ＭＳ Ｐゴシック" pitchFamily="84" charset="-128"/>
        </a:defRPr>
      </a:lvl8pPr>
      <a:lvl9pPr marL="1828800" algn="l" rtl="0" eaLnBrk="1" fontAlgn="base" hangingPunct="1">
        <a:spcBef>
          <a:spcPct val="0"/>
        </a:spcBef>
        <a:spcAft>
          <a:spcPct val="0"/>
        </a:spcAft>
        <a:defRPr sz="3000">
          <a:solidFill>
            <a:srgbClr val="262626"/>
          </a:solidFill>
          <a:latin typeface="Arial" charset="0"/>
          <a:ea typeface="ＭＳ Ｐゴシック" pitchFamily="84" charset="-128"/>
        </a:defRPr>
      </a:lvl9pPr>
    </p:titleStyle>
    <p:bodyStyle>
      <a:lvl1pPr marL="342900" indent="-339725" algn="l" rtl="0" eaLnBrk="1" fontAlgn="base" hangingPunct="1">
        <a:spcBef>
          <a:spcPct val="0"/>
        </a:spcBef>
        <a:spcAft>
          <a:spcPct val="10000"/>
        </a:spcAft>
        <a:defRPr sz="2200" b="1">
          <a:solidFill>
            <a:srgbClr val="262626"/>
          </a:solidFill>
          <a:latin typeface="+mn-lt"/>
          <a:ea typeface="+mn-ea"/>
          <a:cs typeface="ＭＳ Ｐゴシック" charset="0"/>
        </a:defRPr>
      </a:lvl1pPr>
      <a:lvl2pPr marL="292100" indent="-287338" algn="l" rtl="0" eaLnBrk="1" fontAlgn="base" hangingPunct="1">
        <a:lnSpc>
          <a:spcPts val="2500"/>
        </a:lnSpc>
        <a:spcBef>
          <a:spcPct val="30000"/>
        </a:spcBef>
        <a:spcAft>
          <a:spcPct val="0"/>
        </a:spcAft>
        <a:buFont typeface="Times" charset="0"/>
        <a:buChar char="•"/>
        <a:defRPr sz="2200">
          <a:solidFill>
            <a:srgbClr val="404040"/>
          </a:solidFill>
          <a:latin typeface="+mn-lt"/>
          <a:ea typeface="+mn-ea"/>
        </a:defRPr>
      </a:lvl2pPr>
      <a:lvl3pPr marL="1282700" indent="-228600" algn="l" rtl="0" eaLnBrk="1" fontAlgn="base" hangingPunct="1">
        <a:spcBef>
          <a:spcPct val="20000"/>
        </a:spcBef>
        <a:spcAft>
          <a:spcPct val="0"/>
        </a:spcAft>
        <a:defRPr sz="2400">
          <a:solidFill>
            <a:srgbClr val="404040"/>
          </a:solidFill>
          <a:latin typeface="+mn-lt"/>
          <a:ea typeface="+mn-ea"/>
        </a:defRPr>
      </a:lvl3pPr>
      <a:lvl4pPr marL="1701800" indent="-228600" algn="l" rtl="0" eaLnBrk="1" fontAlgn="base" hangingPunct="1">
        <a:spcBef>
          <a:spcPct val="20000"/>
        </a:spcBef>
        <a:spcAft>
          <a:spcPct val="0"/>
        </a:spcAft>
        <a:buChar char="–"/>
        <a:defRPr sz="2000">
          <a:solidFill>
            <a:srgbClr val="404040"/>
          </a:solidFill>
          <a:latin typeface="+mn-lt"/>
          <a:ea typeface="+mn-ea"/>
        </a:defRPr>
      </a:lvl4pPr>
      <a:lvl5pPr marL="2120900" indent="-228600" algn="l" rtl="0" eaLnBrk="1" fontAlgn="base" hangingPunct="1">
        <a:spcBef>
          <a:spcPct val="20000"/>
        </a:spcBef>
        <a:spcAft>
          <a:spcPct val="0"/>
        </a:spcAft>
        <a:buChar char="»"/>
        <a:defRPr sz="2000">
          <a:solidFill>
            <a:srgbClr val="404040"/>
          </a:solidFill>
          <a:latin typeface="+mn-lt"/>
          <a:ea typeface="+mn-ea"/>
        </a:defRPr>
      </a:lvl5pPr>
      <a:lvl6pPr marL="2578100" indent="-228600" algn="l" rtl="0" eaLnBrk="1" fontAlgn="base" hangingPunct="1">
        <a:spcBef>
          <a:spcPct val="20000"/>
        </a:spcBef>
        <a:spcAft>
          <a:spcPct val="0"/>
        </a:spcAft>
        <a:buChar char="»"/>
        <a:defRPr sz="2000">
          <a:solidFill>
            <a:srgbClr val="404040"/>
          </a:solidFill>
          <a:latin typeface="+mn-lt"/>
          <a:ea typeface="+mn-ea"/>
        </a:defRPr>
      </a:lvl6pPr>
      <a:lvl7pPr marL="3035300" indent="-228600" algn="l" rtl="0" eaLnBrk="1" fontAlgn="base" hangingPunct="1">
        <a:spcBef>
          <a:spcPct val="20000"/>
        </a:spcBef>
        <a:spcAft>
          <a:spcPct val="0"/>
        </a:spcAft>
        <a:buChar char="»"/>
        <a:defRPr sz="2000">
          <a:solidFill>
            <a:srgbClr val="404040"/>
          </a:solidFill>
          <a:latin typeface="+mn-lt"/>
          <a:ea typeface="+mn-ea"/>
        </a:defRPr>
      </a:lvl7pPr>
      <a:lvl8pPr marL="3492500" indent="-228600" algn="l" rtl="0" eaLnBrk="1" fontAlgn="base" hangingPunct="1">
        <a:spcBef>
          <a:spcPct val="20000"/>
        </a:spcBef>
        <a:spcAft>
          <a:spcPct val="0"/>
        </a:spcAft>
        <a:buChar char="»"/>
        <a:defRPr sz="2000">
          <a:solidFill>
            <a:srgbClr val="404040"/>
          </a:solidFill>
          <a:latin typeface="+mn-lt"/>
          <a:ea typeface="+mn-ea"/>
        </a:defRPr>
      </a:lvl8pPr>
      <a:lvl9pPr marL="3949700" indent="-228600" algn="l" rtl="0" eaLnBrk="1" fontAlgn="base" hangingPunct="1">
        <a:spcBef>
          <a:spcPct val="20000"/>
        </a:spcBef>
        <a:spcAft>
          <a:spcPct val="0"/>
        </a:spcAft>
        <a:buChar char="»"/>
        <a:defRPr sz="2000">
          <a:solidFill>
            <a:srgbClr val="404040"/>
          </a:solidFill>
          <a:latin typeface="+mn-lt"/>
          <a:ea typeface="+mn-ea"/>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www.sbbk.ch/dyn/22533.php"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988193" y="1812032"/>
            <a:ext cx="8069263" cy="1905000"/>
          </a:xfrm>
          <a:noFill/>
        </p:spPr>
        <p:txBody>
          <a:bodyPr lIns="0" rIns="0"/>
          <a:lstStyle/>
          <a:p>
            <a:pPr>
              <a:lnSpc>
                <a:spcPts val="4200"/>
              </a:lnSpc>
            </a:pPr>
            <a:r>
              <a:rPr lang="de-CH" sz="3200" dirty="0" smtClean="0"/>
              <a:t/>
            </a:r>
            <a:br>
              <a:rPr lang="de-CH" sz="3200" dirty="0" smtClean="0"/>
            </a:br>
            <a:r>
              <a:rPr lang="de-CH" sz="3200" dirty="0" smtClean="0"/>
              <a:t>Umsetzung </a:t>
            </a:r>
            <a:r>
              <a:rPr lang="de-CH" sz="3200" dirty="0"/>
              <a:t>der Änderung der Jugendarbeitsschutzverordnung</a:t>
            </a:r>
            <a:br>
              <a:rPr lang="de-CH" sz="3200" dirty="0"/>
            </a:br>
            <a:endParaRPr lang="de-DE" dirty="0">
              <a:latin typeface="Arial" charset="0"/>
              <a:ea typeface="ＭＳ Ｐゴシック" charset="0"/>
            </a:endParaRPr>
          </a:p>
        </p:txBody>
      </p:sp>
      <p:sp>
        <p:nvSpPr>
          <p:cNvPr id="4099" name="Line 4"/>
          <p:cNvSpPr>
            <a:spLocks noChangeShapeType="1"/>
          </p:cNvSpPr>
          <p:nvPr/>
        </p:nvSpPr>
        <p:spPr bwMode="auto">
          <a:xfrm>
            <a:off x="776536" y="2276922"/>
            <a:ext cx="0" cy="1008062"/>
          </a:xfrm>
          <a:prstGeom prst="line">
            <a:avLst/>
          </a:prstGeom>
          <a:noFill/>
          <a:ln w="25400">
            <a:solidFill>
              <a:schemeClr val="tx1">
                <a:alpha val="85097"/>
              </a:schemeClr>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4100" name="Textfeld 4"/>
          <p:cNvSpPr txBox="1">
            <a:spLocks noChangeArrowheads="1"/>
          </p:cNvSpPr>
          <p:nvPr/>
        </p:nvSpPr>
        <p:spPr bwMode="auto">
          <a:xfrm>
            <a:off x="704528" y="260648"/>
            <a:ext cx="9073008" cy="1908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200">
                <a:solidFill>
                  <a:schemeClr val="tx1"/>
                </a:solidFill>
                <a:latin typeface="Arial" charset="0"/>
                <a:ea typeface="ＭＳ Ｐゴシック" charset="0"/>
                <a:cs typeface="ＭＳ Ｐゴシック" charset="0"/>
              </a:defRPr>
            </a:lvl1pPr>
            <a:lvl2pPr marL="742950" indent="-285750">
              <a:defRPr sz="2200">
                <a:solidFill>
                  <a:schemeClr val="tx1"/>
                </a:solidFill>
                <a:latin typeface="Arial" charset="0"/>
                <a:ea typeface="ＭＳ Ｐゴシック" charset="0"/>
              </a:defRPr>
            </a:lvl2pPr>
            <a:lvl3pPr marL="1143000" indent="-228600">
              <a:defRPr sz="2200">
                <a:solidFill>
                  <a:schemeClr val="tx1"/>
                </a:solidFill>
                <a:latin typeface="Arial" charset="0"/>
                <a:ea typeface="ＭＳ Ｐゴシック" charset="0"/>
              </a:defRPr>
            </a:lvl3pPr>
            <a:lvl4pPr marL="1600200" indent="-228600">
              <a:defRPr sz="2200">
                <a:solidFill>
                  <a:schemeClr val="tx1"/>
                </a:solidFill>
                <a:latin typeface="Arial" charset="0"/>
                <a:ea typeface="ＭＳ Ｐゴシック" charset="0"/>
              </a:defRPr>
            </a:lvl4pPr>
            <a:lvl5pPr marL="2057400" indent="-228600">
              <a:defRPr sz="2200">
                <a:solidFill>
                  <a:schemeClr val="tx1"/>
                </a:solidFill>
                <a:latin typeface="Arial" charset="0"/>
                <a:ea typeface="ＭＳ Ｐゴシック" charset="0"/>
              </a:defRPr>
            </a:lvl5pPr>
            <a:lvl6pPr marL="2514600" indent="-228600" eaLnBrk="0" fontAlgn="base" hangingPunct="0">
              <a:spcBef>
                <a:spcPct val="0"/>
              </a:spcBef>
              <a:spcAft>
                <a:spcPct val="0"/>
              </a:spcAft>
              <a:defRPr sz="2200">
                <a:solidFill>
                  <a:schemeClr val="tx1"/>
                </a:solidFill>
                <a:latin typeface="Arial" charset="0"/>
                <a:ea typeface="ＭＳ Ｐゴシック" charset="0"/>
              </a:defRPr>
            </a:lvl6pPr>
            <a:lvl7pPr marL="2971800" indent="-228600" eaLnBrk="0" fontAlgn="base" hangingPunct="0">
              <a:spcBef>
                <a:spcPct val="0"/>
              </a:spcBef>
              <a:spcAft>
                <a:spcPct val="0"/>
              </a:spcAft>
              <a:defRPr sz="2200">
                <a:solidFill>
                  <a:schemeClr val="tx1"/>
                </a:solidFill>
                <a:latin typeface="Arial" charset="0"/>
                <a:ea typeface="ＭＳ Ｐゴシック" charset="0"/>
              </a:defRPr>
            </a:lvl7pPr>
            <a:lvl8pPr marL="3429000" indent="-228600" eaLnBrk="0" fontAlgn="base" hangingPunct="0">
              <a:spcBef>
                <a:spcPct val="0"/>
              </a:spcBef>
              <a:spcAft>
                <a:spcPct val="0"/>
              </a:spcAft>
              <a:defRPr sz="2200">
                <a:solidFill>
                  <a:schemeClr val="tx1"/>
                </a:solidFill>
                <a:latin typeface="Arial" charset="0"/>
                <a:ea typeface="ＭＳ Ｐゴシック" charset="0"/>
              </a:defRPr>
            </a:lvl8pPr>
            <a:lvl9pPr marL="3886200" indent="-228600" eaLnBrk="0" fontAlgn="base" hangingPunct="0">
              <a:spcBef>
                <a:spcPct val="0"/>
              </a:spcBef>
              <a:spcAft>
                <a:spcPct val="0"/>
              </a:spcAft>
              <a:defRPr sz="2200">
                <a:solidFill>
                  <a:schemeClr val="tx1"/>
                </a:solidFill>
                <a:latin typeface="Arial" charset="0"/>
                <a:ea typeface="ＭＳ Ｐゴシック" charset="0"/>
              </a:defRPr>
            </a:lvl9pPr>
          </a:lstStyle>
          <a:p>
            <a:pPr>
              <a:spcBef>
                <a:spcPts val="600"/>
              </a:spcBef>
            </a:pPr>
            <a:endParaRPr lang="de-CH" sz="1100" dirty="0" smtClean="0"/>
          </a:p>
          <a:p>
            <a:pPr>
              <a:spcBef>
                <a:spcPts val="600"/>
              </a:spcBef>
            </a:pPr>
            <a:endParaRPr lang="de-CH" sz="1100" dirty="0"/>
          </a:p>
          <a:p>
            <a:pPr>
              <a:spcBef>
                <a:spcPts val="600"/>
              </a:spcBef>
            </a:pPr>
            <a:r>
              <a:rPr lang="de-CH" sz="1000" dirty="0" smtClean="0"/>
              <a:t>Schweizerische Berufsbildungsämter-Konferenz</a:t>
            </a:r>
            <a:endParaRPr lang="de-CH" sz="1000" dirty="0"/>
          </a:p>
          <a:p>
            <a:r>
              <a:rPr lang="fr-FR" sz="1000" dirty="0" smtClean="0"/>
              <a:t>Conférence suisse des offices de la formation professionnelle</a:t>
            </a:r>
          </a:p>
          <a:p>
            <a:r>
              <a:rPr lang="it-IT" sz="1000" dirty="0" smtClean="0"/>
              <a:t>Conferenza svizzera degli uffici della formazione professionale</a:t>
            </a:r>
          </a:p>
          <a:p>
            <a:pPr>
              <a:spcBef>
                <a:spcPts val="600"/>
              </a:spcBef>
            </a:pPr>
            <a:r>
              <a:rPr lang="de-CH" sz="900" dirty="0" smtClean="0">
                <a:solidFill>
                  <a:srgbClr val="DF111B"/>
                </a:solidFill>
              </a:rPr>
              <a:t>Eine </a:t>
            </a:r>
            <a:r>
              <a:rPr lang="de-CH" sz="900" dirty="0">
                <a:solidFill>
                  <a:srgbClr val="DF111B"/>
                </a:solidFill>
              </a:rPr>
              <a:t>Fachkonferenz der EDK | </a:t>
            </a:r>
            <a:r>
              <a:rPr lang="fr-FR" sz="900" dirty="0" smtClean="0">
                <a:solidFill>
                  <a:srgbClr val="DF111B"/>
                </a:solidFill>
              </a:rPr>
              <a:t>Une conférence spécialisée de la CDIP | </a:t>
            </a:r>
            <a:br>
              <a:rPr lang="fr-FR" sz="900" dirty="0" smtClean="0">
                <a:solidFill>
                  <a:srgbClr val="DF111B"/>
                </a:solidFill>
              </a:rPr>
            </a:br>
            <a:r>
              <a:rPr lang="it-IT" sz="900" dirty="0" smtClean="0">
                <a:solidFill>
                  <a:srgbClr val="DF111B"/>
                </a:solidFill>
              </a:rPr>
              <a:t>Una conferenza specializzata della CDPE</a:t>
            </a:r>
          </a:p>
          <a:p>
            <a:pPr>
              <a:spcBef>
                <a:spcPts val="600"/>
              </a:spcBef>
            </a:pPr>
            <a:endParaRPr lang="de-CH" sz="1400" b="1" dirty="0"/>
          </a:p>
          <a:p>
            <a:endParaRPr lang="de-CH" sz="1400" b="1" dirty="0"/>
          </a:p>
        </p:txBody>
      </p:sp>
      <p:sp>
        <p:nvSpPr>
          <p:cNvPr id="4101" name="Text Box 3"/>
          <p:cNvSpPr txBox="1">
            <a:spLocks noChangeArrowheads="1"/>
          </p:cNvSpPr>
          <p:nvPr/>
        </p:nvSpPr>
        <p:spPr bwMode="auto">
          <a:xfrm>
            <a:off x="732234" y="5987380"/>
            <a:ext cx="767715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charset="0"/>
                <a:ea typeface="ＭＳ Ｐゴシック" charset="0"/>
                <a:cs typeface="ＭＳ Ｐゴシック" charset="0"/>
              </a:defRPr>
            </a:lvl1pPr>
            <a:lvl2pPr marL="742950" indent="-285750">
              <a:defRPr sz="2200">
                <a:solidFill>
                  <a:schemeClr val="tx1"/>
                </a:solidFill>
                <a:latin typeface="Arial" charset="0"/>
                <a:ea typeface="ＭＳ Ｐゴシック" charset="0"/>
              </a:defRPr>
            </a:lvl2pPr>
            <a:lvl3pPr marL="1143000" indent="-228600">
              <a:defRPr sz="2200">
                <a:solidFill>
                  <a:schemeClr val="tx1"/>
                </a:solidFill>
                <a:latin typeface="Arial" charset="0"/>
                <a:ea typeface="ＭＳ Ｐゴシック" charset="0"/>
              </a:defRPr>
            </a:lvl3pPr>
            <a:lvl4pPr marL="1600200" indent="-228600">
              <a:defRPr sz="2200">
                <a:solidFill>
                  <a:schemeClr val="tx1"/>
                </a:solidFill>
                <a:latin typeface="Arial" charset="0"/>
                <a:ea typeface="ＭＳ Ｐゴシック" charset="0"/>
              </a:defRPr>
            </a:lvl4pPr>
            <a:lvl5pPr marL="2057400" indent="-228600">
              <a:defRPr sz="2200">
                <a:solidFill>
                  <a:schemeClr val="tx1"/>
                </a:solidFill>
                <a:latin typeface="Arial" charset="0"/>
                <a:ea typeface="ＭＳ Ｐゴシック" charset="0"/>
              </a:defRPr>
            </a:lvl5pPr>
            <a:lvl6pPr marL="2514600" indent="-228600" eaLnBrk="0" fontAlgn="base" hangingPunct="0">
              <a:spcBef>
                <a:spcPct val="0"/>
              </a:spcBef>
              <a:spcAft>
                <a:spcPct val="0"/>
              </a:spcAft>
              <a:defRPr sz="2200">
                <a:solidFill>
                  <a:schemeClr val="tx1"/>
                </a:solidFill>
                <a:latin typeface="Arial" charset="0"/>
                <a:ea typeface="ＭＳ Ｐゴシック" charset="0"/>
              </a:defRPr>
            </a:lvl6pPr>
            <a:lvl7pPr marL="2971800" indent="-228600" eaLnBrk="0" fontAlgn="base" hangingPunct="0">
              <a:spcBef>
                <a:spcPct val="0"/>
              </a:spcBef>
              <a:spcAft>
                <a:spcPct val="0"/>
              </a:spcAft>
              <a:defRPr sz="2200">
                <a:solidFill>
                  <a:schemeClr val="tx1"/>
                </a:solidFill>
                <a:latin typeface="Arial" charset="0"/>
                <a:ea typeface="ＭＳ Ｐゴシック" charset="0"/>
              </a:defRPr>
            </a:lvl7pPr>
            <a:lvl8pPr marL="3429000" indent="-228600" eaLnBrk="0" fontAlgn="base" hangingPunct="0">
              <a:spcBef>
                <a:spcPct val="0"/>
              </a:spcBef>
              <a:spcAft>
                <a:spcPct val="0"/>
              </a:spcAft>
              <a:defRPr sz="2200">
                <a:solidFill>
                  <a:schemeClr val="tx1"/>
                </a:solidFill>
                <a:latin typeface="Arial" charset="0"/>
                <a:ea typeface="ＭＳ Ｐゴシック" charset="0"/>
              </a:defRPr>
            </a:lvl8pPr>
            <a:lvl9pPr marL="3886200" indent="-228600" eaLnBrk="0" fontAlgn="base" hangingPunct="0">
              <a:spcBef>
                <a:spcPct val="0"/>
              </a:spcBef>
              <a:spcAft>
                <a:spcPct val="0"/>
              </a:spcAft>
              <a:defRPr sz="2200">
                <a:solidFill>
                  <a:schemeClr val="tx1"/>
                </a:solidFill>
                <a:latin typeface="Arial" charset="0"/>
                <a:ea typeface="ＭＳ Ｐゴシック" charset="0"/>
              </a:defRPr>
            </a:lvl9pPr>
          </a:lstStyle>
          <a:p>
            <a:pPr eaLnBrk="1" hangingPunct="1">
              <a:lnSpc>
                <a:spcPts val="1800"/>
              </a:lnSpc>
            </a:pPr>
            <a:r>
              <a:rPr lang="de-DE" sz="1600" dirty="0">
                <a:solidFill>
                  <a:schemeClr val="bg1"/>
                </a:solidFill>
              </a:rPr>
              <a:t>Peter Muster | </a:t>
            </a:r>
            <a:r>
              <a:rPr lang="de-DE" sz="1600" dirty="0" smtClean="0">
                <a:solidFill>
                  <a:schemeClr val="bg1"/>
                </a:solidFill>
              </a:rPr>
              <a:t>Referent</a:t>
            </a:r>
            <a:endParaRPr lang="de-DE" sz="3200" dirty="0"/>
          </a:p>
          <a:p>
            <a:pPr eaLnBrk="1" hangingPunct="1">
              <a:lnSpc>
                <a:spcPts val="1600"/>
              </a:lnSpc>
            </a:pPr>
            <a:endParaRPr lang="de-DE" sz="3200" dirty="0"/>
          </a:p>
          <a:p>
            <a:pPr eaLnBrk="1" hangingPunct="1">
              <a:lnSpc>
                <a:spcPts val="1600"/>
              </a:lnSpc>
            </a:pPr>
            <a:r>
              <a:rPr lang="de-DE" sz="1600" dirty="0" smtClean="0">
                <a:solidFill>
                  <a:schemeClr val="bg1"/>
                </a:solidFill>
              </a:rPr>
              <a:t>Informationsveranstaltung für Ausbildungsberatung </a:t>
            </a:r>
            <a:r>
              <a:rPr lang="de-DE" sz="1600" dirty="0">
                <a:solidFill>
                  <a:schemeClr val="bg1"/>
                </a:solidFill>
              </a:rPr>
              <a:t>| </a:t>
            </a:r>
            <a:r>
              <a:rPr lang="de-DE" sz="1600" dirty="0" smtClean="0">
                <a:solidFill>
                  <a:schemeClr val="bg1"/>
                </a:solidFill>
              </a:rPr>
              <a:t>Bern </a:t>
            </a:r>
            <a:r>
              <a:rPr lang="de-DE" sz="1600" dirty="0">
                <a:solidFill>
                  <a:schemeClr val="bg1"/>
                </a:solidFill>
              </a:rPr>
              <a:t>| </a:t>
            </a:r>
            <a:r>
              <a:rPr lang="de-DE" sz="1600" dirty="0" smtClean="0">
                <a:solidFill>
                  <a:schemeClr val="bg1"/>
                </a:solidFill>
              </a:rPr>
              <a:t>xx.xx.2017 </a:t>
            </a:r>
            <a:r>
              <a:rPr lang="de-DE" sz="1600" dirty="0">
                <a:solidFill>
                  <a:schemeClr val="bg1"/>
                </a:solidFill>
              </a:rPr>
              <a:t>				</a:t>
            </a:r>
            <a:endParaRPr lang="de-DE" sz="2400" dirty="0"/>
          </a:p>
        </p:txBody>
      </p:sp>
      <p:pic>
        <p:nvPicPr>
          <p:cNvPr id="4" name="Bild 3" descr="LogoSBBKCSFP.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3647" y="358056"/>
            <a:ext cx="1415634" cy="36004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6"/>
          <p:cNvSpPr>
            <a:spLocks noGrp="1" noChangeArrowheads="1"/>
          </p:cNvSpPr>
          <p:nvPr>
            <p:ph type="title"/>
          </p:nvPr>
        </p:nvSpPr>
        <p:spPr/>
        <p:txBody>
          <a:bodyPr/>
          <a:lstStyle/>
          <a:p>
            <a:r>
              <a:rPr lang="de-CH" sz="2800" dirty="0"/>
              <a:t>Umsetzung der Änderung der </a:t>
            </a:r>
            <a:r>
              <a:rPr lang="de-CH" sz="2800" dirty="0" smtClean="0"/>
              <a:t>Jugendarbeitsschutzverordnung</a:t>
            </a:r>
            <a:endParaRPr lang="de-DE" sz="2800" dirty="0">
              <a:latin typeface="Arial" charset="0"/>
              <a:ea typeface="ＭＳ Ｐゴシック" charset="0"/>
            </a:endParaRPr>
          </a:p>
        </p:txBody>
      </p:sp>
      <p:sp>
        <p:nvSpPr>
          <p:cNvPr id="9220" name="Rectangle 7"/>
          <p:cNvSpPr>
            <a:spLocks noGrp="1" noChangeArrowheads="1"/>
          </p:cNvSpPr>
          <p:nvPr>
            <p:ph type="body" idx="1"/>
          </p:nvPr>
        </p:nvSpPr>
        <p:spPr/>
        <p:txBody>
          <a:bodyPr/>
          <a:lstStyle/>
          <a:p>
            <a:pPr marL="0" indent="3175" eaLnBrk="1" hangingPunct="1">
              <a:lnSpc>
                <a:spcPct val="90000"/>
              </a:lnSpc>
            </a:pPr>
            <a:endParaRPr lang="de-DE" dirty="0" smtClean="0">
              <a:latin typeface="Arial" charset="0"/>
              <a:ea typeface="ＭＳ Ｐゴシック" charset="0"/>
            </a:endParaRPr>
          </a:p>
          <a:p>
            <a:pPr marL="0" indent="3175" eaLnBrk="1" hangingPunct="1">
              <a:lnSpc>
                <a:spcPct val="90000"/>
              </a:lnSpc>
            </a:pPr>
            <a:endParaRPr lang="de-DE" dirty="0">
              <a:latin typeface="Arial" charset="0"/>
              <a:ea typeface="ＭＳ Ｐゴシック" charset="0"/>
            </a:endParaRPr>
          </a:p>
          <a:p>
            <a:pPr marL="0" indent="3175" eaLnBrk="1" hangingPunct="1">
              <a:lnSpc>
                <a:spcPct val="90000"/>
              </a:lnSpc>
            </a:pPr>
            <a:endParaRPr lang="de-DE" dirty="0" smtClean="0">
              <a:latin typeface="Arial" charset="0"/>
              <a:ea typeface="ＭＳ Ｐゴシック" charset="0"/>
            </a:endParaRPr>
          </a:p>
          <a:p>
            <a:pPr marL="0" indent="3175" eaLnBrk="1" hangingPunct="1">
              <a:lnSpc>
                <a:spcPct val="90000"/>
              </a:lnSpc>
            </a:pPr>
            <a:endParaRPr lang="de-DE" dirty="0">
              <a:latin typeface="Arial" charset="0"/>
              <a:ea typeface="ＭＳ Ｐゴシック" charset="0"/>
            </a:endParaRPr>
          </a:p>
          <a:p>
            <a:pPr marL="0" indent="3175" algn="ctr" eaLnBrk="1" hangingPunct="1">
              <a:lnSpc>
                <a:spcPct val="90000"/>
              </a:lnSpc>
            </a:pPr>
            <a:r>
              <a:rPr lang="de-DE" sz="3600" dirty="0" smtClean="0">
                <a:latin typeface="Arial" charset="0"/>
                <a:ea typeface="ＭＳ Ｐゴシック" charset="0"/>
              </a:rPr>
              <a:t>Fragen ?</a:t>
            </a:r>
            <a:endParaRPr lang="de-DE" sz="3600" dirty="0">
              <a:latin typeface="Arial" charset="0"/>
              <a:ea typeface="ＭＳ Ｐゴシック" charset="0"/>
            </a:endParaRPr>
          </a:p>
        </p:txBody>
      </p:sp>
    </p:spTree>
    <p:extLst>
      <p:ext uri="{BB962C8B-B14F-4D97-AF65-F5344CB8AC3E}">
        <p14:creationId xmlns:p14="http://schemas.microsoft.com/office/powerpoint/2010/main" val="17138593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6"/>
          <p:cNvSpPr>
            <a:spLocks noGrp="1" noChangeArrowheads="1"/>
          </p:cNvSpPr>
          <p:nvPr>
            <p:ph type="title"/>
          </p:nvPr>
        </p:nvSpPr>
        <p:spPr/>
        <p:txBody>
          <a:bodyPr/>
          <a:lstStyle/>
          <a:p>
            <a:r>
              <a:rPr lang="de-CH" sz="2800" dirty="0"/>
              <a:t>Umsetzung der Änderung der </a:t>
            </a:r>
            <a:r>
              <a:rPr lang="de-CH" sz="2800" dirty="0" smtClean="0"/>
              <a:t>Jugendarbeitsschutzverordnung</a:t>
            </a:r>
            <a:endParaRPr lang="de-DE" sz="2800" dirty="0">
              <a:latin typeface="Arial" charset="0"/>
              <a:ea typeface="ＭＳ Ｐゴシック" charset="0"/>
            </a:endParaRPr>
          </a:p>
        </p:txBody>
      </p:sp>
      <p:sp>
        <p:nvSpPr>
          <p:cNvPr id="9220" name="Rectangle 7"/>
          <p:cNvSpPr>
            <a:spLocks noGrp="1" noChangeArrowheads="1"/>
          </p:cNvSpPr>
          <p:nvPr>
            <p:ph type="body" idx="1"/>
          </p:nvPr>
        </p:nvSpPr>
        <p:spPr/>
        <p:txBody>
          <a:bodyPr/>
          <a:lstStyle/>
          <a:p>
            <a:pPr marL="0" indent="3175">
              <a:lnSpc>
                <a:spcPct val="90000"/>
              </a:lnSpc>
            </a:pPr>
            <a:endParaRPr lang="de-DE" sz="2400" dirty="0" smtClean="0">
              <a:latin typeface="Arial" panose="020B0604020202020204" pitchFamily="34" charset="0"/>
              <a:ea typeface="ＭＳ Ｐゴシック" pitchFamily="34" charset="-128"/>
              <a:cs typeface="Arial" panose="020B0604020202020204" pitchFamily="34" charset="0"/>
            </a:endParaRPr>
          </a:p>
          <a:p>
            <a:pPr marL="0" indent="3175">
              <a:lnSpc>
                <a:spcPct val="90000"/>
              </a:lnSpc>
            </a:pPr>
            <a:r>
              <a:rPr lang="de-DE" sz="2000" dirty="0" smtClean="0">
                <a:latin typeface="Arial" panose="020B0604020202020204" pitchFamily="34" charset="0"/>
                <a:ea typeface="ＭＳ Ｐゴシック" pitchFamily="34" charset="-128"/>
                <a:cs typeface="Arial" panose="020B0604020202020204" pitchFamily="34" charset="0"/>
              </a:rPr>
              <a:t>Jugendarbeitsschutzverordnung </a:t>
            </a:r>
            <a:r>
              <a:rPr lang="de-DE" sz="2000" dirty="0">
                <a:latin typeface="Arial" panose="020B0604020202020204" pitchFamily="34" charset="0"/>
                <a:ea typeface="ＭＳ Ｐゴシック" pitchFamily="34" charset="-128"/>
                <a:cs typeface="Arial" panose="020B0604020202020204" pitchFamily="34" charset="0"/>
              </a:rPr>
              <a:t>ab August 2014</a:t>
            </a:r>
            <a:r>
              <a:rPr lang="de-DE" sz="2000" dirty="0" smtClean="0">
                <a:latin typeface="Arial" panose="020B0604020202020204" pitchFamily="34" charset="0"/>
                <a:ea typeface="ＭＳ Ｐゴシック" pitchFamily="34" charset="-128"/>
                <a:cs typeface="Arial" panose="020B0604020202020204" pitchFamily="34" charset="0"/>
              </a:rPr>
              <a:t>:</a:t>
            </a:r>
            <a:endParaRPr lang="de-DE" sz="2000" dirty="0">
              <a:latin typeface="Arial" panose="020B0604020202020204" pitchFamily="34" charset="0"/>
              <a:ea typeface="ＭＳ Ｐゴシック" pitchFamily="34" charset="-128"/>
              <a:cs typeface="Arial" panose="020B0604020202020204" pitchFamily="34" charset="0"/>
            </a:endParaRPr>
          </a:p>
          <a:p>
            <a:pPr marL="4762" lvl="1" indent="0">
              <a:buNone/>
            </a:pPr>
            <a:r>
              <a:rPr lang="de-DE" sz="2000" dirty="0">
                <a:latin typeface="Arial" panose="020B0604020202020204" pitchFamily="34" charset="0"/>
                <a:ea typeface="ＭＳ Ｐゴシック" pitchFamily="34" charset="-128"/>
                <a:cs typeface="Arial" panose="020B0604020202020204" pitchFamily="34" charset="0"/>
              </a:rPr>
              <a:t>Mindestalter für die Ausübung von gefährlichen Arbeiten während der beruflichen Grundbildung:</a:t>
            </a:r>
          </a:p>
          <a:p>
            <a:pPr lvl="1"/>
            <a:r>
              <a:rPr lang="de-DE" sz="2000" dirty="0">
                <a:latin typeface="Arial" panose="020B0604020202020204" pitchFamily="34" charset="0"/>
                <a:ea typeface="ＭＳ Ｐゴシック" pitchFamily="34" charset="-128"/>
                <a:cs typeface="Arial" panose="020B0604020202020204" pitchFamily="34" charset="0"/>
              </a:rPr>
              <a:t>15 Jahre, wenn die begleitenden </a:t>
            </a:r>
            <a:r>
              <a:rPr lang="de-DE" sz="2000" dirty="0" err="1">
                <a:latin typeface="Arial" panose="020B0604020202020204" pitchFamily="34" charset="0"/>
                <a:ea typeface="ＭＳ Ｐゴシック" pitchFamily="34" charset="-128"/>
                <a:cs typeface="Arial" panose="020B0604020202020204" pitchFamily="34" charset="0"/>
              </a:rPr>
              <a:t>Massnahmen</a:t>
            </a:r>
            <a:r>
              <a:rPr lang="de-DE" sz="2000" dirty="0">
                <a:latin typeface="Arial" panose="020B0604020202020204" pitchFamily="34" charset="0"/>
                <a:ea typeface="ＭＳ Ｐゴシック" pitchFamily="34" charset="-128"/>
                <a:cs typeface="Arial" panose="020B0604020202020204" pitchFamily="34" charset="0"/>
              </a:rPr>
              <a:t> in Kraft </a:t>
            </a:r>
            <a:r>
              <a:rPr lang="de-DE" sz="2000" dirty="0" smtClean="0">
                <a:latin typeface="Arial" panose="020B0604020202020204" pitchFamily="34" charset="0"/>
                <a:ea typeface="ＭＳ Ｐゴシック" pitchFamily="34" charset="-128"/>
                <a:cs typeface="Arial" panose="020B0604020202020204" pitchFamily="34" charset="0"/>
              </a:rPr>
              <a:t>sind</a:t>
            </a:r>
          </a:p>
          <a:p>
            <a:pPr lvl="1"/>
            <a:endParaRPr lang="de-DE" sz="2000" dirty="0" smtClean="0">
              <a:latin typeface="Arial" panose="020B0604020202020204" pitchFamily="34" charset="0"/>
              <a:ea typeface="ＭＳ Ｐゴシック" pitchFamily="34" charset="-128"/>
              <a:cs typeface="Arial" panose="020B0604020202020204" pitchFamily="34" charset="0"/>
            </a:endParaRPr>
          </a:p>
          <a:p>
            <a:pPr marL="0" indent="3175">
              <a:lnSpc>
                <a:spcPct val="90000"/>
              </a:lnSpc>
            </a:pPr>
            <a:r>
              <a:rPr lang="de-DE" sz="2000" dirty="0">
                <a:latin typeface="Arial" panose="020B0604020202020204" pitchFamily="34" charset="0"/>
                <a:ea typeface="ＭＳ Ｐゴシック" pitchFamily="34" charset="-128"/>
                <a:cs typeface="Arial" panose="020B0604020202020204" pitchFamily="34" charset="0"/>
              </a:rPr>
              <a:t>Jugendarbeitsschutzverordnung ab August 2014:</a:t>
            </a:r>
          </a:p>
          <a:p>
            <a:pPr lvl="1"/>
            <a:r>
              <a:rPr lang="de-DE" sz="2000" dirty="0">
                <a:latin typeface="Arial" panose="020B0604020202020204" pitchFamily="34" charset="0"/>
                <a:ea typeface="ＭＳ Ｐゴシック" pitchFamily="34" charset="-128"/>
                <a:cs typeface="Arial" panose="020B0604020202020204" pitchFamily="34" charset="0"/>
              </a:rPr>
              <a:t>psychische oder physische </a:t>
            </a:r>
            <a:r>
              <a:rPr lang="de-DE" sz="2000" dirty="0" smtClean="0">
                <a:latin typeface="Arial" panose="020B0604020202020204" pitchFamily="34" charset="0"/>
                <a:ea typeface="ＭＳ Ｐゴシック" pitchFamily="34" charset="-128"/>
                <a:cs typeface="Arial" panose="020B0604020202020204" pitchFamily="34" charset="0"/>
              </a:rPr>
              <a:t>Überbeanspruchung</a:t>
            </a:r>
          </a:p>
          <a:p>
            <a:pPr lvl="1"/>
            <a:r>
              <a:rPr lang="de-DE" sz="2000" dirty="0">
                <a:latin typeface="Arial" panose="020B0604020202020204" pitchFamily="34" charset="0"/>
                <a:ea typeface="ＭＳ Ｐゴシック" pitchFamily="34" charset="-128"/>
                <a:cs typeface="Arial" panose="020B0604020202020204" pitchFamily="34" charset="0"/>
              </a:rPr>
              <a:t>gesundheitsgefährdend, ungesichertes </a:t>
            </a:r>
            <a:r>
              <a:rPr lang="de-DE" sz="2000" dirty="0" smtClean="0">
                <a:latin typeface="Arial" panose="020B0604020202020204" pitchFamily="34" charset="0"/>
                <a:ea typeface="ＭＳ Ｐゴシック" pitchFamily="34" charset="-128"/>
                <a:cs typeface="Arial" panose="020B0604020202020204" pitchFamily="34" charset="0"/>
              </a:rPr>
              <a:t>Umfeld</a:t>
            </a:r>
          </a:p>
          <a:p>
            <a:pPr lvl="1"/>
            <a:r>
              <a:rPr lang="de-DE" sz="2000" dirty="0">
                <a:latin typeface="Arial" panose="020B0604020202020204" pitchFamily="34" charset="0"/>
                <a:ea typeface="ＭＳ Ｐゴシック" pitchFamily="34" charset="-128"/>
                <a:cs typeface="Arial" panose="020B0604020202020204" pitchFamily="34" charset="0"/>
              </a:rPr>
              <a:t>gefährliche Gegenstände/Tiere, </a:t>
            </a:r>
            <a:r>
              <a:rPr lang="de-DE" sz="2000" dirty="0" err="1">
                <a:latin typeface="Arial" panose="020B0604020202020204" pitchFamily="34" charset="0"/>
                <a:ea typeface="ＭＳ Ｐゴシック" pitchFamily="34" charset="-128"/>
                <a:cs typeface="Arial" panose="020B0604020202020204" pitchFamily="34" charset="0"/>
              </a:rPr>
              <a:t>aussergewöhnliche</a:t>
            </a:r>
            <a:r>
              <a:rPr lang="de-DE" sz="2000" dirty="0">
                <a:latin typeface="Arial" panose="020B0604020202020204" pitchFamily="34" charset="0"/>
                <a:ea typeface="ＭＳ Ｐゴシック" pitchFamily="34" charset="-128"/>
                <a:cs typeface="Arial" panose="020B0604020202020204" pitchFamily="34" charset="0"/>
              </a:rPr>
              <a:t> </a:t>
            </a:r>
            <a:r>
              <a:rPr lang="de-DE" sz="2000" dirty="0" smtClean="0">
                <a:latin typeface="Arial" panose="020B0604020202020204" pitchFamily="34" charset="0"/>
                <a:ea typeface="ＭＳ Ｐゴシック" pitchFamily="34" charset="-128"/>
                <a:cs typeface="Arial" panose="020B0604020202020204" pitchFamily="34" charset="0"/>
              </a:rPr>
              <a:t>Arbeitsorte</a:t>
            </a:r>
            <a:endParaRPr lang="de-DE" sz="2000" dirty="0">
              <a:latin typeface="Arial" panose="020B0604020202020204" pitchFamily="34" charset="0"/>
              <a:ea typeface="ＭＳ Ｐゴシック" pitchFamily="34" charset="-128"/>
              <a:cs typeface="Arial" panose="020B0604020202020204" pitchFamily="34" charset="0"/>
            </a:endParaRPr>
          </a:p>
          <a:p>
            <a:pPr lvl="1"/>
            <a:endParaRPr lang="de-DE" sz="2400" dirty="0">
              <a:latin typeface="Arial" panose="020B0604020202020204" pitchFamily="34" charset="0"/>
              <a:ea typeface="ＭＳ Ｐゴシック" pitchFamily="34" charset="-128"/>
              <a:cs typeface="Arial" panose="020B0604020202020204" pitchFamily="34" charset="0"/>
            </a:endParaRPr>
          </a:p>
          <a:p>
            <a:pPr marL="4762" lvl="1" indent="0" eaLnBrk="1" hangingPunct="1">
              <a:buNone/>
            </a:pPr>
            <a:endParaRPr lang="de-DE" dirty="0">
              <a:latin typeface="Arial" charset="0"/>
              <a:ea typeface="ＭＳ Ｐゴシック"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z="2800" dirty="0"/>
              <a:t>Umsetzung der Änderung der Jugendarbeitsschutzverordnung</a:t>
            </a:r>
            <a:endParaRPr lang="de-DE" sz="2800" dirty="0"/>
          </a:p>
        </p:txBody>
      </p:sp>
      <p:sp>
        <p:nvSpPr>
          <p:cNvPr id="3" name="Inhaltsplatzhalter 2"/>
          <p:cNvSpPr>
            <a:spLocks noGrp="1"/>
          </p:cNvSpPr>
          <p:nvPr>
            <p:ph idx="1"/>
          </p:nvPr>
        </p:nvSpPr>
        <p:spPr/>
        <p:txBody>
          <a:bodyPr/>
          <a:lstStyle/>
          <a:p>
            <a:endParaRPr lang="de-DE" dirty="0" smtClean="0"/>
          </a:p>
          <a:p>
            <a:endParaRPr lang="de-DE" dirty="0"/>
          </a:p>
          <a:p>
            <a:endParaRPr lang="de-DE" dirty="0" smtClean="0"/>
          </a:p>
          <a:p>
            <a:endParaRPr lang="de-DE" dirty="0"/>
          </a:p>
          <a:p>
            <a:endParaRPr lang="de-DE" dirty="0" smtClean="0"/>
          </a:p>
          <a:p>
            <a:endParaRPr lang="de-DE" dirty="0"/>
          </a:p>
          <a:p>
            <a:endParaRPr lang="de-DE" dirty="0" smtClean="0"/>
          </a:p>
          <a:p>
            <a:r>
              <a:rPr lang="de-DE" sz="2000" dirty="0">
                <a:latin typeface="Arial" panose="020B0604020202020204" pitchFamily="34" charset="0"/>
                <a:ea typeface="ＭＳ Ｐゴシック" pitchFamily="34" charset="-128"/>
                <a:cs typeface="Arial" panose="020B0604020202020204" pitchFamily="34" charset="0"/>
              </a:rPr>
              <a:t>Umsetzung im Lehrbetrieb</a:t>
            </a:r>
            <a:br>
              <a:rPr lang="de-DE" sz="2000" dirty="0">
                <a:latin typeface="Arial" panose="020B0604020202020204" pitchFamily="34" charset="0"/>
                <a:ea typeface="ＭＳ Ｐゴシック" pitchFamily="34" charset="-128"/>
                <a:cs typeface="Arial" panose="020B0604020202020204" pitchFamily="34" charset="0"/>
              </a:rPr>
            </a:br>
            <a:endParaRPr lang="de-DE" sz="2000" dirty="0">
              <a:latin typeface="Arial" panose="020B0604020202020204" pitchFamily="34" charset="0"/>
              <a:ea typeface="ＭＳ Ｐゴシック" pitchFamily="34" charset="-128"/>
              <a:cs typeface="Arial" panose="020B0604020202020204" pitchFamily="34" charset="0"/>
            </a:endParaRPr>
          </a:p>
          <a:p>
            <a:r>
              <a:rPr lang="de-DE" sz="2000" dirty="0">
                <a:latin typeface="Arial" panose="020B0604020202020204" pitchFamily="34" charset="0"/>
                <a:ea typeface="ＭＳ Ｐゴシック" pitchFamily="34" charset="-128"/>
                <a:cs typeface="Arial" panose="020B0604020202020204" pitchFamily="34" charset="0"/>
              </a:rPr>
              <a:t>Schulung </a:t>
            </a:r>
            <a:r>
              <a:rPr lang="de-DE" sz="2000" b="0" dirty="0">
                <a:latin typeface="Arial" panose="020B0604020202020204" pitchFamily="34" charset="0"/>
                <a:ea typeface="ＭＳ Ｐゴシック" pitchFamily="34" charset="-128"/>
                <a:cs typeface="Arial" panose="020B0604020202020204" pitchFamily="34" charset="0"/>
              </a:rPr>
              <a:t>und Ausbildung der Lernenden</a:t>
            </a:r>
          </a:p>
          <a:p>
            <a:r>
              <a:rPr lang="de-DE" sz="2000" dirty="0">
                <a:latin typeface="Arial" panose="020B0604020202020204" pitchFamily="34" charset="0"/>
                <a:ea typeface="ＭＳ Ｐゴシック" pitchFamily="34" charset="-128"/>
                <a:cs typeface="Arial" panose="020B0604020202020204" pitchFamily="34" charset="0"/>
              </a:rPr>
              <a:t>Anleitung</a:t>
            </a:r>
          </a:p>
          <a:p>
            <a:r>
              <a:rPr lang="de-DE" sz="2000" dirty="0">
                <a:latin typeface="Arial" panose="020B0604020202020204" pitchFamily="34" charset="0"/>
                <a:ea typeface="ＭＳ Ｐゴシック" pitchFamily="34" charset="-128"/>
                <a:cs typeface="Arial" panose="020B0604020202020204" pitchFamily="34" charset="0"/>
              </a:rPr>
              <a:t>Überwachung </a:t>
            </a:r>
            <a:r>
              <a:rPr lang="de-DE" sz="2000" b="0" dirty="0">
                <a:latin typeface="Arial" panose="020B0604020202020204" pitchFamily="34" charset="0"/>
                <a:ea typeface="ＭＳ Ｐゴシック" pitchFamily="34" charset="-128"/>
                <a:cs typeface="Arial" panose="020B0604020202020204" pitchFamily="34" charset="0"/>
              </a:rPr>
              <a:t>durch Fachkraft / verantwortlicher Berufsbildner/-in</a:t>
            </a:r>
          </a:p>
          <a:p>
            <a:endParaRPr lang="de-DE" dirty="0"/>
          </a:p>
          <a:p>
            <a:endParaRPr lang="de-DE" dirty="0"/>
          </a:p>
        </p:txBody>
      </p:sp>
      <p:sp>
        <p:nvSpPr>
          <p:cNvPr id="4" name="Foliennummernplatzhalter 3"/>
          <p:cNvSpPr>
            <a:spLocks noGrp="1"/>
          </p:cNvSpPr>
          <p:nvPr>
            <p:ph type="sldNum" sz="quarter" idx="10"/>
          </p:nvPr>
        </p:nvSpPr>
        <p:spPr/>
        <p:txBody>
          <a:bodyPr/>
          <a:lstStyle/>
          <a:p>
            <a:endParaRPr lang="de-DE" sz="1600" dirty="0"/>
          </a:p>
        </p:txBody>
      </p:sp>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 r="568" b="50000"/>
          <a:stretch/>
        </p:blipFill>
        <p:spPr bwMode="auto">
          <a:xfrm>
            <a:off x="632520" y="1844824"/>
            <a:ext cx="8362052" cy="24597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feld 7"/>
          <p:cNvSpPr txBox="1"/>
          <p:nvPr/>
        </p:nvSpPr>
        <p:spPr>
          <a:xfrm>
            <a:off x="1270000" y="4711700"/>
            <a:ext cx="184666" cy="430887"/>
          </a:xfrm>
          <a:prstGeom prst="rect">
            <a:avLst/>
          </a:prstGeom>
          <a:noFill/>
        </p:spPr>
        <p:txBody>
          <a:bodyPr wrap="none" rtlCol="0">
            <a:spAutoFit/>
          </a:bodyPr>
          <a:lstStyle/>
          <a:p>
            <a:endParaRPr lang="de-DE" dirty="0"/>
          </a:p>
        </p:txBody>
      </p:sp>
      <p:sp>
        <p:nvSpPr>
          <p:cNvPr id="7" name="Ellipse 6"/>
          <p:cNvSpPr/>
          <p:nvPr/>
        </p:nvSpPr>
        <p:spPr>
          <a:xfrm>
            <a:off x="3008784" y="3717032"/>
            <a:ext cx="648072" cy="65954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noFill/>
            </a:endParaRPr>
          </a:p>
        </p:txBody>
      </p:sp>
      <p:sp>
        <p:nvSpPr>
          <p:cNvPr id="9" name="Ellipse 5"/>
          <p:cNvSpPr/>
          <p:nvPr/>
        </p:nvSpPr>
        <p:spPr>
          <a:xfrm>
            <a:off x="632520" y="1844824"/>
            <a:ext cx="648072" cy="6480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noFill/>
            </a:endParaRPr>
          </a:p>
        </p:txBody>
      </p:sp>
      <p:sp>
        <p:nvSpPr>
          <p:cNvPr id="10" name="Ellipse 9"/>
          <p:cNvSpPr/>
          <p:nvPr/>
        </p:nvSpPr>
        <p:spPr>
          <a:xfrm>
            <a:off x="7689304" y="2708920"/>
            <a:ext cx="1247049" cy="72369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noFill/>
            </a:endParaRPr>
          </a:p>
        </p:txBody>
      </p:sp>
      <p:sp>
        <p:nvSpPr>
          <p:cNvPr id="11" name="Ellipse 8"/>
          <p:cNvSpPr/>
          <p:nvPr/>
        </p:nvSpPr>
        <p:spPr>
          <a:xfrm>
            <a:off x="6681192" y="3573016"/>
            <a:ext cx="1440160" cy="83021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noFill/>
            </a:endParaRPr>
          </a:p>
        </p:txBody>
      </p:sp>
      <p:sp>
        <p:nvSpPr>
          <p:cNvPr id="12" name="Ellipse 7"/>
          <p:cNvSpPr/>
          <p:nvPr/>
        </p:nvSpPr>
        <p:spPr>
          <a:xfrm>
            <a:off x="5529064" y="3068960"/>
            <a:ext cx="1512168" cy="68077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noFill/>
            </a:endParaRPr>
          </a:p>
        </p:txBody>
      </p:sp>
    </p:spTree>
    <p:extLst>
      <p:ext uri="{BB962C8B-B14F-4D97-AF65-F5344CB8AC3E}">
        <p14:creationId xmlns:p14="http://schemas.microsoft.com/office/powerpoint/2010/main" val="1520512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6"/>
          <p:cNvSpPr>
            <a:spLocks noGrp="1" noChangeArrowheads="1"/>
          </p:cNvSpPr>
          <p:nvPr>
            <p:ph type="title"/>
          </p:nvPr>
        </p:nvSpPr>
        <p:spPr/>
        <p:txBody>
          <a:bodyPr/>
          <a:lstStyle/>
          <a:p>
            <a:r>
              <a:rPr lang="de-CH" sz="2800" dirty="0"/>
              <a:t>Umsetzung der Änderung der </a:t>
            </a:r>
            <a:r>
              <a:rPr lang="de-CH" sz="2800" dirty="0" smtClean="0"/>
              <a:t>Jugendarbeitsschutzverordnung</a:t>
            </a:r>
            <a:endParaRPr lang="de-DE" sz="2800" dirty="0">
              <a:latin typeface="Arial" charset="0"/>
              <a:ea typeface="ＭＳ Ｐゴシック" charset="0"/>
            </a:endParaRPr>
          </a:p>
        </p:txBody>
      </p:sp>
      <p:sp>
        <p:nvSpPr>
          <p:cNvPr id="9220" name="Rectangle 7"/>
          <p:cNvSpPr>
            <a:spLocks noGrp="1" noChangeArrowheads="1"/>
          </p:cNvSpPr>
          <p:nvPr>
            <p:ph type="body" idx="1"/>
          </p:nvPr>
        </p:nvSpPr>
        <p:spPr/>
        <p:txBody>
          <a:bodyPr/>
          <a:lstStyle/>
          <a:p>
            <a:pPr marL="0" indent="3175">
              <a:lnSpc>
                <a:spcPct val="90000"/>
              </a:lnSpc>
            </a:pPr>
            <a:r>
              <a:rPr lang="de-CH" sz="2000" dirty="0" smtClean="0"/>
              <a:t>Grundsätzlich </a:t>
            </a:r>
            <a:r>
              <a:rPr lang="de-CH" sz="2000" dirty="0"/>
              <a:t>gibt es zwei Arten für die Überprüfung</a:t>
            </a:r>
            <a:r>
              <a:rPr lang="de-CH" sz="2000" dirty="0" smtClean="0"/>
              <a:t>:</a:t>
            </a:r>
          </a:p>
          <a:p>
            <a:pPr marL="0" indent="3175">
              <a:lnSpc>
                <a:spcPct val="90000"/>
              </a:lnSpc>
            </a:pPr>
            <a:endParaRPr lang="de-CH" sz="2000" dirty="0" smtClean="0"/>
          </a:p>
          <a:p>
            <a:pPr marL="457200" indent="-457200">
              <a:lnSpc>
                <a:spcPct val="90000"/>
              </a:lnSpc>
              <a:buAutoNum type="arabicPeriod"/>
            </a:pPr>
            <a:r>
              <a:rPr lang="de-CH" sz="2000" dirty="0" smtClean="0">
                <a:solidFill>
                  <a:srgbClr val="3366FF"/>
                </a:solidFill>
              </a:rPr>
              <a:t>Erteilung </a:t>
            </a:r>
            <a:r>
              <a:rPr lang="de-CH" sz="2000" dirty="0">
                <a:solidFill>
                  <a:srgbClr val="3366FF"/>
                </a:solidFill>
              </a:rPr>
              <a:t>einer neuen Bildungsbewilligung </a:t>
            </a:r>
          </a:p>
          <a:p>
            <a:pPr marL="4762" lvl="1" indent="0">
              <a:buNone/>
            </a:pPr>
            <a:r>
              <a:rPr lang="de-CH" sz="1600" dirty="0"/>
              <a:t>Bei der Erteilung von neuen Bildungsbewilligungen muss die Überprüfung der  begleitenden Massnahmen zur Arbeitssicherheit, Gegenstand der Bildungsbewilligung sein. Vor der Erteilung der neuen Bildungsbewilligungen muss die kantonale Arbeitsinspektion angehört werden</a:t>
            </a:r>
            <a:r>
              <a:rPr lang="de-CH" sz="1600" dirty="0" smtClean="0"/>
              <a:t>.</a:t>
            </a:r>
          </a:p>
          <a:p>
            <a:pPr marL="4762" lvl="1" indent="0">
              <a:buNone/>
            </a:pPr>
            <a:endParaRPr lang="de-CH" sz="1600" dirty="0"/>
          </a:p>
          <a:p>
            <a:pPr marL="457200" indent="-457200">
              <a:lnSpc>
                <a:spcPct val="90000"/>
              </a:lnSpc>
              <a:buAutoNum type="arabicPeriod"/>
            </a:pPr>
            <a:r>
              <a:rPr lang="de-CH" sz="2000" dirty="0" smtClean="0">
                <a:solidFill>
                  <a:srgbClr val="FF0000"/>
                </a:solidFill>
              </a:rPr>
              <a:t>Überprüfung </a:t>
            </a:r>
            <a:r>
              <a:rPr lang="de-CH" sz="2000" dirty="0">
                <a:solidFill>
                  <a:srgbClr val="FF0000"/>
                </a:solidFill>
              </a:rPr>
              <a:t>der begleitenden Massnahmen bei </a:t>
            </a:r>
            <a:br>
              <a:rPr lang="de-CH" sz="2000" dirty="0">
                <a:solidFill>
                  <a:srgbClr val="FF0000"/>
                </a:solidFill>
              </a:rPr>
            </a:br>
            <a:r>
              <a:rPr lang="de-CH" sz="2000" dirty="0" smtClean="0">
                <a:solidFill>
                  <a:srgbClr val="FF0000"/>
                </a:solidFill>
              </a:rPr>
              <a:t>bestehenden </a:t>
            </a:r>
            <a:r>
              <a:rPr lang="de-CH" sz="2000" dirty="0">
                <a:solidFill>
                  <a:srgbClr val="FF0000"/>
                </a:solidFill>
              </a:rPr>
              <a:t>Bildungsbewilligungen</a:t>
            </a:r>
            <a:endParaRPr lang="de-DE" sz="2000" dirty="0">
              <a:solidFill>
                <a:srgbClr val="FF0000"/>
              </a:solidFill>
            </a:endParaRPr>
          </a:p>
          <a:p>
            <a:pPr marL="4762" lvl="1" indent="0">
              <a:buNone/>
            </a:pPr>
            <a:r>
              <a:rPr lang="de-CH" sz="1600" dirty="0"/>
              <a:t>Die bereits erteilten Bildungsbewilligung müssen innert 2 Jahren ab der Genehmigung der begleitenden Massnahmen durch das SBFI/SECO von der kantonale Behörde überprüft werden.</a:t>
            </a:r>
          </a:p>
          <a:p>
            <a:pPr marL="4762" lvl="1" indent="0" eaLnBrk="1" hangingPunct="1">
              <a:buNone/>
            </a:pPr>
            <a:endParaRPr lang="de-DE" dirty="0">
              <a:latin typeface="Arial" charset="0"/>
              <a:ea typeface="ＭＳ Ｐゴシック" charset="0"/>
            </a:endParaRPr>
          </a:p>
        </p:txBody>
      </p:sp>
    </p:spTree>
    <p:extLst>
      <p:ext uri="{BB962C8B-B14F-4D97-AF65-F5344CB8AC3E}">
        <p14:creationId xmlns:p14="http://schemas.microsoft.com/office/powerpoint/2010/main" val="1452198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6"/>
          <p:cNvSpPr>
            <a:spLocks noGrp="1" noChangeArrowheads="1"/>
          </p:cNvSpPr>
          <p:nvPr>
            <p:ph type="title"/>
          </p:nvPr>
        </p:nvSpPr>
        <p:spPr/>
        <p:txBody>
          <a:bodyPr/>
          <a:lstStyle/>
          <a:p>
            <a:r>
              <a:rPr lang="de-CH" sz="2800" dirty="0"/>
              <a:t>Umsetzung der Änderung der </a:t>
            </a:r>
            <a:r>
              <a:rPr lang="de-CH" sz="2800" dirty="0" smtClean="0"/>
              <a:t>Jugendarbeitsschutzverordnung</a:t>
            </a:r>
            <a:endParaRPr lang="de-DE" sz="2800" dirty="0">
              <a:latin typeface="Arial" charset="0"/>
              <a:ea typeface="ＭＳ Ｐゴシック" charset="0"/>
            </a:endParaRPr>
          </a:p>
        </p:txBody>
      </p:sp>
      <p:sp>
        <p:nvSpPr>
          <p:cNvPr id="9220" name="Rectangle 7"/>
          <p:cNvSpPr>
            <a:spLocks noGrp="1" noChangeArrowheads="1"/>
          </p:cNvSpPr>
          <p:nvPr>
            <p:ph type="body" idx="1"/>
          </p:nvPr>
        </p:nvSpPr>
        <p:spPr/>
        <p:txBody>
          <a:bodyPr/>
          <a:lstStyle/>
          <a:p>
            <a:pPr marL="461962" lvl="1" indent="-457200">
              <a:buFont typeface="+mj-lt"/>
              <a:buAutoNum type="arabicPeriod"/>
            </a:pPr>
            <a:r>
              <a:rPr lang="de-CH" b="1" dirty="0" smtClean="0">
                <a:solidFill>
                  <a:srgbClr val="3366FF"/>
                </a:solidFill>
                <a:latin typeface="Arial" charset="0"/>
                <a:ea typeface="ＭＳ Ｐゴシック" charset="0"/>
              </a:rPr>
              <a:t>Wichtige Schritte bei der Erteilung einer neuen Bildungsbewilligung </a:t>
            </a:r>
            <a:r>
              <a:rPr lang="de-CH" b="1" dirty="0">
                <a:solidFill>
                  <a:srgbClr val="3366FF"/>
                </a:solidFill>
                <a:latin typeface="Arial" charset="0"/>
                <a:ea typeface="ＭＳ Ｐゴシック" charset="0"/>
              </a:rPr>
              <a:t>in Berufen mit </a:t>
            </a:r>
            <a:r>
              <a:rPr lang="de-CH" b="1" dirty="0" smtClean="0">
                <a:solidFill>
                  <a:srgbClr val="3366FF"/>
                </a:solidFill>
                <a:latin typeface="Arial" charset="0"/>
                <a:ea typeface="ＭＳ Ｐゴシック" charset="0"/>
              </a:rPr>
              <a:t>gefährlichen Arbeiten</a:t>
            </a:r>
          </a:p>
          <a:p>
            <a:pPr marL="4762" lvl="1" indent="0">
              <a:buNone/>
            </a:pPr>
            <a:r>
              <a:rPr lang="de-CH" sz="2400" dirty="0" smtClean="0">
                <a:latin typeface="Wingdings"/>
                <a:ea typeface="Wingdings"/>
                <a:cs typeface="Wingdings"/>
                <a:sym typeface="Wingdings"/>
              </a:rPr>
              <a:t>	</a:t>
            </a:r>
            <a:r>
              <a:rPr lang="de-CH" sz="1800" dirty="0" smtClean="0"/>
              <a:t>SBFI </a:t>
            </a:r>
            <a:r>
              <a:rPr lang="de-CH" sz="1800" dirty="0"/>
              <a:t>genehmigt begleitende Massnahmen der </a:t>
            </a:r>
            <a:r>
              <a:rPr lang="de-CH" sz="1800" dirty="0" err="1"/>
              <a:t>OdA</a:t>
            </a:r>
            <a:r>
              <a:rPr lang="de-CH" sz="1800" dirty="0"/>
              <a:t> für einen Beruf</a:t>
            </a:r>
          </a:p>
          <a:p>
            <a:pPr lvl="1">
              <a:spcBef>
                <a:spcPts val="0"/>
              </a:spcBef>
              <a:buFont typeface="Wingdings" panose="05000000000000000000" pitchFamily="2" charset="2"/>
              <a:buChar char="§"/>
            </a:pPr>
            <a:r>
              <a:rPr lang="de-CH" sz="1600" i="1" dirty="0">
                <a:solidFill>
                  <a:srgbClr val="3366FF"/>
                </a:solidFill>
              </a:rPr>
              <a:t>Information des Betriebes bei Anfrage um Bildungsbewilligung</a:t>
            </a:r>
          </a:p>
          <a:p>
            <a:pPr lvl="1">
              <a:spcBef>
                <a:spcPts val="0"/>
              </a:spcBef>
              <a:buFont typeface="Wingdings" panose="05000000000000000000" pitchFamily="2" charset="2"/>
              <a:buChar char="§"/>
            </a:pPr>
            <a:r>
              <a:rPr lang="de-CH" sz="1600" dirty="0">
                <a:solidFill>
                  <a:srgbClr val="3366FF"/>
                </a:solidFill>
              </a:rPr>
              <a:t>Zustellen der Gesuchunterlagen an Betrieb mit Deklaration für die begleitenden Massnahmen für Jugendliche (Selbstdeklaration) oder Hinweis auf Homepage</a:t>
            </a:r>
          </a:p>
          <a:p>
            <a:pPr lvl="1">
              <a:spcBef>
                <a:spcPts val="0"/>
              </a:spcBef>
              <a:buFont typeface="Wingdings" panose="05000000000000000000" pitchFamily="2" charset="2"/>
              <a:buChar char="§"/>
            </a:pPr>
            <a:r>
              <a:rPr lang="de-CH" sz="1600" dirty="0">
                <a:solidFill>
                  <a:srgbClr val="3366FF"/>
                </a:solidFill>
              </a:rPr>
              <a:t>Anhörung kantonales Arbeitsinspektorat (AWA) / SUVA</a:t>
            </a:r>
          </a:p>
          <a:p>
            <a:pPr lvl="1">
              <a:spcBef>
                <a:spcPts val="0"/>
              </a:spcBef>
              <a:buFont typeface="Wingdings" panose="05000000000000000000" pitchFamily="2" charset="2"/>
              <a:buChar char="§"/>
            </a:pPr>
            <a:r>
              <a:rPr lang="de-CH" sz="1600" dirty="0">
                <a:solidFill>
                  <a:srgbClr val="3366FF"/>
                </a:solidFill>
              </a:rPr>
              <a:t>Betriebsbesuch vereinbaren   </a:t>
            </a:r>
          </a:p>
          <a:p>
            <a:pPr lvl="1">
              <a:spcBef>
                <a:spcPts val="0"/>
              </a:spcBef>
              <a:buFont typeface="Wingdings" panose="05000000000000000000" pitchFamily="2" charset="2"/>
              <a:buChar char="§"/>
            </a:pPr>
            <a:r>
              <a:rPr lang="de-CH" sz="1600" dirty="0">
                <a:solidFill>
                  <a:srgbClr val="3366FF"/>
                </a:solidFill>
              </a:rPr>
              <a:t>Betriebsbesuch mit Überprüfung </a:t>
            </a:r>
            <a:r>
              <a:rPr lang="de-CH" sz="1600" dirty="0" smtClean="0">
                <a:solidFill>
                  <a:srgbClr val="3366FF"/>
                </a:solidFill>
              </a:rPr>
              <a:t>unter </a:t>
            </a:r>
            <a:r>
              <a:rPr lang="de-CH" sz="1600" dirty="0">
                <a:solidFill>
                  <a:srgbClr val="3366FF"/>
                </a:solidFill>
              </a:rPr>
              <a:t>Einbezug der Rückmeldungen AWA/SUVA</a:t>
            </a:r>
          </a:p>
          <a:p>
            <a:pPr lvl="1">
              <a:spcBef>
                <a:spcPts val="0"/>
              </a:spcBef>
              <a:buFont typeface="Wingdings" panose="05000000000000000000" pitchFamily="2" charset="2"/>
              <a:buChar char="§"/>
            </a:pPr>
            <a:r>
              <a:rPr lang="de-CH" sz="1600" dirty="0">
                <a:solidFill>
                  <a:srgbClr val="3366FF"/>
                </a:solidFill>
              </a:rPr>
              <a:t>ev. Frist setzen, wenn Massnahmen noch nicht erfüllt sind</a:t>
            </a:r>
          </a:p>
          <a:p>
            <a:pPr lvl="1">
              <a:spcBef>
                <a:spcPts val="0"/>
              </a:spcBef>
              <a:buFont typeface="Wingdings" panose="05000000000000000000" pitchFamily="2" charset="2"/>
              <a:buChar char="§"/>
            </a:pPr>
            <a:r>
              <a:rPr lang="de-CH" sz="1600" dirty="0">
                <a:solidFill>
                  <a:srgbClr val="3366FF"/>
                </a:solidFill>
              </a:rPr>
              <a:t>Entscheid über Erteilen der Bildungsbewilligung </a:t>
            </a:r>
          </a:p>
          <a:p>
            <a:pPr lvl="1">
              <a:spcBef>
                <a:spcPts val="0"/>
              </a:spcBef>
              <a:buFont typeface="Wingdings" panose="05000000000000000000" pitchFamily="2" charset="2"/>
              <a:buChar char="§"/>
            </a:pPr>
            <a:r>
              <a:rPr lang="de-CH" sz="1600" dirty="0">
                <a:solidFill>
                  <a:srgbClr val="3366FF"/>
                </a:solidFill>
              </a:rPr>
              <a:t>Erteilen der </a:t>
            </a:r>
            <a:r>
              <a:rPr lang="de-CH" sz="1600" dirty="0" smtClean="0">
                <a:solidFill>
                  <a:srgbClr val="3366FF"/>
                </a:solidFill>
              </a:rPr>
              <a:t>Bildungsbewilligung</a:t>
            </a:r>
            <a:endParaRPr lang="de-CH" sz="1600" dirty="0">
              <a:solidFill>
                <a:srgbClr val="3366FF"/>
              </a:solidFill>
            </a:endParaRPr>
          </a:p>
        </p:txBody>
      </p:sp>
    </p:spTree>
    <p:extLst>
      <p:ext uri="{BB962C8B-B14F-4D97-AF65-F5344CB8AC3E}">
        <p14:creationId xmlns:p14="http://schemas.microsoft.com/office/powerpoint/2010/main" val="1452198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6"/>
          <p:cNvSpPr>
            <a:spLocks noGrp="1" noChangeArrowheads="1"/>
          </p:cNvSpPr>
          <p:nvPr>
            <p:ph type="title"/>
          </p:nvPr>
        </p:nvSpPr>
        <p:spPr/>
        <p:txBody>
          <a:bodyPr/>
          <a:lstStyle/>
          <a:p>
            <a:r>
              <a:rPr lang="de-CH" sz="2800" dirty="0"/>
              <a:t>Umsetzung der Änderung der </a:t>
            </a:r>
            <a:r>
              <a:rPr lang="de-CH" sz="2800" dirty="0" smtClean="0"/>
              <a:t>Jugendarbeitsschutzverordnung</a:t>
            </a:r>
            <a:endParaRPr lang="de-DE" sz="2800" dirty="0">
              <a:latin typeface="Arial" charset="0"/>
              <a:ea typeface="ＭＳ Ｐゴシック" charset="0"/>
            </a:endParaRPr>
          </a:p>
        </p:txBody>
      </p:sp>
      <p:sp>
        <p:nvSpPr>
          <p:cNvPr id="9220" name="Rectangle 7"/>
          <p:cNvSpPr>
            <a:spLocks noGrp="1" noChangeArrowheads="1"/>
          </p:cNvSpPr>
          <p:nvPr>
            <p:ph type="body" idx="1"/>
          </p:nvPr>
        </p:nvSpPr>
        <p:spPr/>
        <p:txBody>
          <a:bodyPr/>
          <a:lstStyle/>
          <a:p>
            <a:pPr marL="514350" indent="-514350">
              <a:lnSpc>
                <a:spcPct val="90000"/>
              </a:lnSpc>
              <a:buAutoNum type="arabicPeriod"/>
            </a:pPr>
            <a:endParaRPr lang="de-CH" sz="2000" dirty="0" smtClean="0">
              <a:solidFill>
                <a:srgbClr val="3366FF"/>
              </a:solidFill>
            </a:endParaRPr>
          </a:p>
          <a:p>
            <a:pPr marL="514350" indent="-514350">
              <a:lnSpc>
                <a:spcPct val="90000"/>
              </a:lnSpc>
              <a:buAutoNum type="arabicPeriod"/>
            </a:pPr>
            <a:r>
              <a:rPr lang="de-CH" sz="2000" dirty="0" smtClean="0">
                <a:solidFill>
                  <a:srgbClr val="3366FF"/>
                </a:solidFill>
              </a:rPr>
              <a:t>Erteilung </a:t>
            </a:r>
            <a:r>
              <a:rPr lang="de-CH" sz="2000" dirty="0">
                <a:solidFill>
                  <a:srgbClr val="3366FF"/>
                </a:solidFill>
              </a:rPr>
              <a:t>einer neuen Bildungsbewilligung </a:t>
            </a:r>
          </a:p>
          <a:p>
            <a:pPr marL="4762" lvl="1" indent="0">
              <a:buNone/>
            </a:pPr>
            <a:r>
              <a:rPr lang="de-CH" sz="1800" dirty="0">
                <a:solidFill>
                  <a:srgbClr val="3366FF"/>
                </a:solidFill>
              </a:rPr>
              <a:t>a) </a:t>
            </a:r>
            <a:r>
              <a:rPr lang="de-CH" sz="1800" dirty="0" smtClean="0">
                <a:solidFill>
                  <a:srgbClr val="3366FF"/>
                </a:solidFill>
              </a:rPr>
              <a:t>Ablauf </a:t>
            </a:r>
            <a:r>
              <a:rPr lang="de-CH" sz="1800" dirty="0">
                <a:solidFill>
                  <a:srgbClr val="3366FF"/>
                </a:solidFill>
              </a:rPr>
              <a:t>bei neuen Bildungsbewilligungen</a:t>
            </a:r>
          </a:p>
          <a:p>
            <a:pPr marL="4762" lvl="1" indent="0">
              <a:buNone/>
            </a:pPr>
            <a:r>
              <a:rPr lang="de-CH" sz="1800" dirty="0" smtClean="0"/>
              <a:t>gemäss Prozessbeschreibung </a:t>
            </a:r>
            <a:r>
              <a:rPr lang="de-CH" sz="1800" dirty="0" smtClean="0">
                <a:hlinkClick r:id="rId3"/>
              </a:rPr>
              <a:t>http</a:t>
            </a:r>
            <a:r>
              <a:rPr lang="de-CH" sz="1800" dirty="0">
                <a:hlinkClick r:id="rId3"/>
              </a:rPr>
              <a:t>://www.sbbk.ch/dyn/22533.php</a:t>
            </a:r>
            <a:endParaRPr lang="de-CH" sz="1800" dirty="0"/>
          </a:p>
          <a:p>
            <a:pPr marL="4762" lvl="1" indent="0" eaLnBrk="1" hangingPunct="1">
              <a:buNone/>
            </a:pPr>
            <a:endParaRPr lang="de-DE" dirty="0" smtClean="0">
              <a:latin typeface="Arial" charset="0"/>
              <a:ea typeface="ＭＳ Ｐゴシック" charset="0"/>
            </a:endParaRPr>
          </a:p>
          <a:p>
            <a:pPr marL="4762" lvl="1" indent="0">
              <a:buNone/>
            </a:pPr>
            <a:r>
              <a:rPr lang="de-CH" sz="1800" dirty="0">
                <a:solidFill>
                  <a:srgbClr val="3366FF"/>
                </a:solidFill>
              </a:rPr>
              <a:t>b</a:t>
            </a:r>
            <a:r>
              <a:rPr lang="de-CH" sz="1800" dirty="0" smtClean="0">
                <a:solidFill>
                  <a:srgbClr val="3366FF"/>
                </a:solidFill>
              </a:rPr>
              <a:t>) Entscheid </a:t>
            </a:r>
            <a:r>
              <a:rPr lang="de-CH" sz="1800" dirty="0">
                <a:solidFill>
                  <a:srgbClr val="3366FF"/>
                </a:solidFill>
              </a:rPr>
              <a:t>bei neuen </a:t>
            </a:r>
            <a:r>
              <a:rPr lang="de-CH" sz="1800" dirty="0" smtClean="0">
                <a:solidFill>
                  <a:srgbClr val="3366FF"/>
                </a:solidFill>
              </a:rPr>
              <a:t>Bildungsbewilligungen</a:t>
            </a:r>
          </a:p>
          <a:p>
            <a:pPr marL="4762" lvl="1" indent="0">
              <a:buNone/>
            </a:pPr>
            <a:r>
              <a:rPr lang="de-CH" sz="1800" dirty="0" smtClean="0"/>
              <a:t>Werden die </a:t>
            </a:r>
            <a:r>
              <a:rPr lang="de-CH" sz="1800" dirty="0"/>
              <a:t>begleitenden Massnahmen nicht </a:t>
            </a:r>
            <a:r>
              <a:rPr lang="de-CH" sz="1800" dirty="0" smtClean="0"/>
              <a:t>erfüllt:  </a:t>
            </a:r>
            <a:endParaRPr lang="de-DE" dirty="0">
              <a:latin typeface="Arial" charset="0"/>
              <a:ea typeface="ＭＳ Ｐゴシック" charset="0"/>
            </a:endParaRPr>
          </a:p>
          <a:p>
            <a:pPr lvl="1"/>
            <a:r>
              <a:rPr lang="de-DE" sz="1800" dirty="0" smtClean="0"/>
              <a:t>Bildungsbewilligung </a:t>
            </a:r>
            <a:r>
              <a:rPr lang="de-DE" sz="1800" dirty="0"/>
              <a:t>nur </a:t>
            </a:r>
            <a:r>
              <a:rPr lang="de-DE" sz="1800"/>
              <a:t>für </a:t>
            </a:r>
            <a:r>
              <a:rPr lang="de-DE" sz="1800" smtClean="0"/>
              <a:t>Lernende </a:t>
            </a:r>
            <a:r>
              <a:rPr lang="de-DE" sz="1800" dirty="0"/>
              <a:t>ab 18 Jahren oder </a:t>
            </a:r>
            <a:endParaRPr lang="de-DE" sz="1800" dirty="0" smtClean="0"/>
          </a:p>
          <a:p>
            <a:pPr lvl="1"/>
            <a:r>
              <a:rPr lang="de-DE" sz="1800" dirty="0"/>
              <a:t>Verzicht des Betriebes </a:t>
            </a:r>
            <a:r>
              <a:rPr lang="de-DE" sz="1800" dirty="0" smtClean="0"/>
              <a:t>die Ausbildung von Lernenden (</a:t>
            </a:r>
            <a:r>
              <a:rPr lang="de-DE" sz="1800" dirty="0"/>
              <a:t>grundsätzlich müsste der Antragssteller auf die Bildungsbewilligung verzichten)</a:t>
            </a:r>
          </a:p>
          <a:p>
            <a:pPr lvl="1"/>
            <a:endParaRPr lang="de-DE" sz="1800" dirty="0"/>
          </a:p>
          <a:p>
            <a:pPr marL="4762" lvl="1" indent="0" eaLnBrk="1" hangingPunct="1">
              <a:buNone/>
            </a:pPr>
            <a:endParaRPr lang="de-DE" dirty="0">
              <a:latin typeface="Arial" charset="0"/>
              <a:ea typeface="ＭＳ Ｐゴシック" charset="0"/>
            </a:endParaRPr>
          </a:p>
        </p:txBody>
      </p:sp>
    </p:spTree>
    <p:extLst>
      <p:ext uri="{BB962C8B-B14F-4D97-AF65-F5344CB8AC3E}">
        <p14:creationId xmlns:p14="http://schemas.microsoft.com/office/powerpoint/2010/main" val="1452198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6"/>
          <p:cNvSpPr>
            <a:spLocks noGrp="1" noChangeArrowheads="1"/>
          </p:cNvSpPr>
          <p:nvPr>
            <p:ph type="title"/>
          </p:nvPr>
        </p:nvSpPr>
        <p:spPr/>
        <p:txBody>
          <a:bodyPr/>
          <a:lstStyle/>
          <a:p>
            <a:r>
              <a:rPr lang="de-CH" sz="2800" dirty="0" smtClean="0"/>
              <a:t>Umsetzung </a:t>
            </a:r>
            <a:r>
              <a:rPr lang="de-CH" sz="2800" dirty="0"/>
              <a:t>der Änderung der </a:t>
            </a:r>
            <a:r>
              <a:rPr lang="de-CH" sz="2800" dirty="0" smtClean="0"/>
              <a:t>Jugendarbeitsschutzverordnung</a:t>
            </a:r>
            <a:endParaRPr lang="de-DE" sz="2800" dirty="0">
              <a:latin typeface="Arial" charset="0"/>
              <a:ea typeface="ＭＳ Ｐゴシック" charset="0"/>
            </a:endParaRPr>
          </a:p>
        </p:txBody>
      </p:sp>
      <p:sp>
        <p:nvSpPr>
          <p:cNvPr id="9220" name="Rectangle 7"/>
          <p:cNvSpPr>
            <a:spLocks noGrp="1" noChangeArrowheads="1"/>
          </p:cNvSpPr>
          <p:nvPr>
            <p:ph type="body" idx="1"/>
          </p:nvPr>
        </p:nvSpPr>
        <p:spPr>
          <a:xfrm>
            <a:off x="708024" y="1828800"/>
            <a:ext cx="8637463" cy="4330700"/>
          </a:xfrm>
        </p:spPr>
        <p:txBody>
          <a:bodyPr/>
          <a:lstStyle/>
          <a:p>
            <a:pPr marL="457200" indent="-457200">
              <a:lnSpc>
                <a:spcPct val="90000"/>
              </a:lnSpc>
              <a:buAutoNum type="arabicPeriod" startAt="2"/>
            </a:pPr>
            <a:r>
              <a:rPr lang="de-CH" dirty="0" smtClean="0">
                <a:solidFill>
                  <a:srgbClr val="FF0000"/>
                </a:solidFill>
                <a:latin typeface="Arial" charset="0"/>
                <a:ea typeface="ＭＳ Ｐゴシック" charset="0"/>
              </a:rPr>
              <a:t>Wichtige </a:t>
            </a:r>
            <a:r>
              <a:rPr lang="de-CH" dirty="0">
                <a:solidFill>
                  <a:srgbClr val="FF0000"/>
                </a:solidFill>
                <a:latin typeface="Arial" charset="0"/>
                <a:ea typeface="ＭＳ Ｐゴシック" charset="0"/>
              </a:rPr>
              <a:t>Schritte bei der Überprüfung der </a:t>
            </a:r>
            <a:r>
              <a:rPr lang="de-CH" dirty="0" smtClean="0">
                <a:solidFill>
                  <a:srgbClr val="FF0000"/>
                </a:solidFill>
                <a:latin typeface="Arial" charset="0"/>
                <a:ea typeface="ＭＳ Ｐゴシック" charset="0"/>
              </a:rPr>
              <a:t>begleitenden </a:t>
            </a:r>
          </a:p>
          <a:p>
            <a:pPr marL="0" indent="0">
              <a:lnSpc>
                <a:spcPct val="90000"/>
              </a:lnSpc>
            </a:pPr>
            <a:r>
              <a:rPr lang="de-CH" dirty="0" smtClean="0">
                <a:solidFill>
                  <a:srgbClr val="FF0000"/>
                </a:solidFill>
                <a:latin typeface="Arial" charset="0"/>
                <a:ea typeface="ＭＳ Ｐゴシック" charset="0"/>
              </a:rPr>
              <a:t>     Massnahmen </a:t>
            </a:r>
            <a:r>
              <a:rPr lang="de-CH" dirty="0">
                <a:solidFill>
                  <a:srgbClr val="FF0000"/>
                </a:solidFill>
                <a:latin typeface="Arial" charset="0"/>
                <a:ea typeface="ＭＳ Ｐゴシック" charset="0"/>
              </a:rPr>
              <a:t>bei </a:t>
            </a:r>
            <a:r>
              <a:rPr lang="de-CH" dirty="0" smtClean="0">
                <a:solidFill>
                  <a:srgbClr val="FF0000"/>
                </a:solidFill>
                <a:latin typeface="Arial" charset="0"/>
                <a:ea typeface="ＭＳ Ｐゴシック" charset="0"/>
              </a:rPr>
              <a:t>bestehenden </a:t>
            </a:r>
            <a:r>
              <a:rPr lang="de-CH" sz="2000" dirty="0" smtClean="0">
                <a:solidFill>
                  <a:srgbClr val="FF0000"/>
                </a:solidFill>
              </a:rPr>
              <a:t>Bildungsbewilligungen</a:t>
            </a:r>
          </a:p>
          <a:p>
            <a:pPr marL="457200" indent="-457200">
              <a:lnSpc>
                <a:spcPct val="90000"/>
              </a:lnSpc>
              <a:buFont typeface="+mj-lt"/>
              <a:buAutoNum type="arabicPeriod"/>
            </a:pPr>
            <a:endParaRPr lang="de-CH" sz="2000" dirty="0">
              <a:solidFill>
                <a:srgbClr val="FF0000"/>
              </a:solidFill>
            </a:endParaRPr>
          </a:p>
          <a:p>
            <a:pPr marL="285750" lvl="1" indent="-285750">
              <a:lnSpc>
                <a:spcPct val="90000"/>
              </a:lnSpc>
              <a:spcBef>
                <a:spcPct val="0"/>
              </a:spcBef>
              <a:spcAft>
                <a:spcPct val="10000"/>
              </a:spcAft>
              <a:buFont typeface="Wingdings" charset="0"/>
              <a:buChar char="è"/>
            </a:pPr>
            <a:r>
              <a:rPr lang="de-CH" sz="1800" dirty="0" smtClean="0"/>
              <a:t>SBFI </a:t>
            </a:r>
            <a:r>
              <a:rPr lang="de-CH" sz="1800" dirty="0"/>
              <a:t>genehmigt begleitende Massnahmen der </a:t>
            </a:r>
            <a:r>
              <a:rPr lang="de-CH" sz="1800" dirty="0" err="1"/>
              <a:t>OdA</a:t>
            </a:r>
            <a:r>
              <a:rPr lang="de-CH" sz="1800" dirty="0"/>
              <a:t> für einen Beruf</a:t>
            </a:r>
          </a:p>
          <a:p>
            <a:pPr lvl="1"/>
            <a:r>
              <a:rPr lang="de-CH" sz="1800" dirty="0">
                <a:solidFill>
                  <a:srgbClr val="FF0000"/>
                </a:solidFill>
              </a:rPr>
              <a:t>Klärung wie </a:t>
            </a:r>
            <a:r>
              <a:rPr lang="de-CH" sz="1800" dirty="0" err="1" smtClean="0">
                <a:solidFill>
                  <a:srgbClr val="FF0000"/>
                </a:solidFill>
              </a:rPr>
              <a:t>OdA</a:t>
            </a:r>
            <a:r>
              <a:rPr lang="de-CH" sz="1800" dirty="0" smtClean="0">
                <a:solidFill>
                  <a:srgbClr val="FF0000"/>
                </a:solidFill>
              </a:rPr>
              <a:t> die Lehrbetriebe informiert </a:t>
            </a:r>
            <a:r>
              <a:rPr lang="de-CH" sz="1800" dirty="0">
                <a:solidFill>
                  <a:srgbClr val="FF0000"/>
                </a:solidFill>
              </a:rPr>
              <a:t>(</a:t>
            </a:r>
            <a:r>
              <a:rPr lang="de-CH" sz="1800" dirty="0" smtClean="0">
                <a:solidFill>
                  <a:srgbClr val="FF0000"/>
                </a:solidFill>
              </a:rPr>
              <a:t>Koordinator K)</a:t>
            </a:r>
            <a:endParaRPr lang="de-CH" sz="1800" dirty="0">
              <a:solidFill>
                <a:srgbClr val="FF0000"/>
              </a:solidFill>
            </a:endParaRPr>
          </a:p>
          <a:p>
            <a:pPr lvl="1"/>
            <a:r>
              <a:rPr lang="de-CH" sz="1800" dirty="0">
                <a:solidFill>
                  <a:srgbClr val="FF0000"/>
                </a:solidFill>
              </a:rPr>
              <a:t>Festlegen des Vorgehens mit dem zuständigen </a:t>
            </a:r>
            <a:r>
              <a:rPr lang="de-CH" sz="1800" dirty="0" smtClean="0">
                <a:solidFill>
                  <a:srgbClr val="FF0000"/>
                </a:solidFill>
              </a:rPr>
              <a:t>Berufsinspektor/in </a:t>
            </a:r>
            <a:r>
              <a:rPr lang="de-CH" sz="1800" dirty="0">
                <a:solidFill>
                  <a:srgbClr val="FF0000"/>
                </a:solidFill>
              </a:rPr>
              <a:t>(</a:t>
            </a:r>
            <a:r>
              <a:rPr lang="de-CH" sz="1800" dirty="0" smtClean="0">
                <a:solidFill>
                  <a:srgbClr val="FF0000"/>
                </a:solidFill>
              </a:rPr>
              <a:t>K)</a:t>
            </a:r>
            <a:endParaRPr lang="de-CH" sz="1800" dirty="0">
              <a:solidFill>
                <a:srgbClr val="FF0000"/>
              </a:solidFill>
            </a:endParaRPr>
          </a:p>
          <a:p>
            <a:pPr lvl="1"/>
            <a:r>
              <a:rPr lang="de-CH" sz="1800" dirty="0">
                <a:solidFill>
                  <a:srgbClr val="FF0000"/>
                </a:solidFill>
              </a:rPr>
              <a:t>Klärung mit dem kantonalen Arbeitsinspektorat / SUVA (</a:t>
            </a:r>
            <a:r>
              <a:rPr lang="de-CH" sz="1800" dirty="0" smtClean="0">
                <a:solidFill>
                  <a:srgbClr val="FF0000"/>
                </a:solidFill>
              </a:rPr>
              <a:t>K)</a:t>
            </a:r>
            <a:endParaRPr lang="de-CH" sz="1800" dirty="0">
              <a:solidFill>
                <a:srgbClr val="FF0000"/>
              </a:solidFill>
            </a:endParaRPr>
          </a:p>
          <a:p>
            <a:pPr lvl="1"/>
            <a:r>
              <a:rPr lang="de-CH" sz="1800" dirty="0">
                <a:solidFill>
                  <a:srgbClr val="FF0000"/>
                </a:solidFill>
              </a:rPr>
              <a:t>Abgabe der Unterlagen für die Überprüfung </a:t>
            </a:r>
            <a:r>
              <a:rPr lang="de-CH" sz="1800" dirty="0" smtClean="0">
                <a:solidFill>
                  <a:srgbClr val="FF0000"/>
                </a:solidFill>
              </a:rPr>
              <a:t>und der </a:t>
            </a:r>
            <a:r>
              <a:rPr lang="de-CH" sz="1800" dirty="0">
                <a:solidFill>
                  <a:srgbClr val="FF0000"/>
                </a:solidFill>
              </a:rPr>
              <a:t>Deklaration für die begleitenden Massnahmen für Jugendliche (Selbstdeklaration)</a:t>
            </a:r>
          </a:p>
          <a:p>
            <a:pPr lvl="1"/>
            <a:r>
              <a:rPr lang="de-CH" sz="1800" dirty="0">
                <a:solidFill>
                  <a:srgbClr val="FF0000"/>
                </a:solidFill>
              </a:rPr>
              <a:t>Zustellung der Unterlagen durch den Berufsbildner an den Berufsinspektor</a:t>
            </a:r>
            <a:r>
              <a:rPr lang="de-CH" sz="1800" dirty="0" smtClean="0">
                <a:solidFill>
                  <a:srgbClr val="FF0000"/>
                </a:solidFill>
              </a:rPr>
              <a:t>/in</a:t>
            </a:r>
            <a:endParaRPr lang="de-CH" sz="1800" dirty="0">
              <a:solidFill>
                <a:srgbClr val="FF0000"/>
              </a:solidFill>
            </a:endParaRPr>
          </a:p>
          <a:p>
            <a:pPr lvl="1"/>
            <a:r>
              <a:rPr lang="de-CH" sz="1800" dirty="0">
                <a:solidFill>
                  <a:srgbClr val="FF0000"/>
                </a:solidFill>
              </a:rPr>
              <a:t>Kontrolle der Selbstdeklaration der Betriebe </a:t>
            </a:r>
            <a:r>
              <a:rPr lang="de-CH" sz="1800" dirty="0" smtClean="0">
                <a:solidFill>
                  <a:srgbClr val="FF0000"/>
                </a:solidFill>
              </a:rPr>
              <a:t>durch Berufsinspektor</a:t>
            </a:r>
            <a:r>
              <a:rPr lang="de-CH" sz="1800" dirty="0">
                <a:solidFill>
                  <a:srgbClr val="FF0000"/>
                </a:solidFill>
              </a:rPr>
              <a:t>/in</a:t>
            </a:r>
          </a:p>
          <a:p>
            <a:pPr lvl="1">
              <a:buFont typeface="Wingdings" panose="05000000000000000000" pitchFamily="2" charset="2"/>
              <a:buChar char="§"/>
            </a:pPr>
            <a:endParaRPr lang="de-CH" sz="1800" dirty="0">
              <a:solidFill>
                <a:srgbClr val="FF0000"/>
              </a:solidFill>
            </a:endParaRPr>
          </a:p>
        </p:txBody>
      </p:sp>
    </p:spTree>
    <p:extLst>
      <p:ext uri="{BB962C8B-B14F-4D97-AF65-F5344CB8AC3E}">
        <p14:creationId xmlns:p14="http://schemas.microsoft.com/office/powerpoint/2010/main" val="17138593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6"/>
          <p:cNvSpPr>
            <a:spLocks noGrp="1" noChangeArrowheads="1"/>
          </p:cNvSpPr>
          <p:nvPr>
            <p:ph type="title"/>
          </p:nvPr>
        </p:nvSpPr>
        <p:spPr/>
        <p:txBody>
          <a:bodyPr/>
          <a:lstStyle/>
          <a:p>
            <a:r>
              <a:rPr lang="de-CH" sz="2800" dirty="0"/>
              <a:t>Umsetzung der Änderung der </a:t>
            </a:r>
            <a:r>
              <a:rPr lang="de-CH" sz="2800" dirty="0" smtClean="0"/>
              <a:t>Jugendarbeitsschutzverordnung</a:t>
            </a:r>
            <a:endParaRPr lang="de-DE" sz="2800" dirty="0">
              <a:latin typeface="Arial" charset="0"/>
              <a:ea typeface="ＭＳ Ｐゴシック" charset="0"/>
            </a:endParaRPr>
          </a:p>
        </p:txBody>
      </p:sp>
      <p:sp>
        <p:nvSpPr>
          <p:cNvPr id="9220" name="Rectangle 7"/>
          <p:cNvSpPr>
            <a:spLocks noGrp="1" noChangeArrowheads="1"/>
          </p:cNvSpPr>
          <p:nvPr>
            <p:ph type="body" idx="1"/>
          </p:nvPr>
        </p:nvSpPr>
        <p:spPr/>
        <p:txBody>
          <a:bodyPr/>
          <a:lstStyle/>
          <a:p>
            <a:pPr marL="0" indent="3175" eaLnBrk="1" hangingPunct="1">
              <a:lnSpc>
                <a:spcPct val="90000"/>
              </a:lnSpc>
            </a:pPr>
            <a:r>
              <a:rPr lang="de-DE" dirty="0" smtClean="0">
                <a:latin typeface="Arial" charset="0"/>
                <a:ea typeface="ＭＳ Ｐゴシック" charset="0"/>
              </a:rPr>
              <a:t>Verantwortlichkeiten</a:t>
            </a:r>
            <a:endParaRPr lang="de-DE" dirty="0">
              <a:latin typeface="Arial" charset="0"/>
              <a:ea typeface="ＭＳ Ｐゴシック" charset="0"/>
            </a:endParaRPr>
          </a:p>
          <a:p>
            <a:pPr lvl="1"/>
            <a:r>
              <a:rPr lang="de-CH" sz="2000" dirty="0" smtClean="0"/>
              <a:t>Koordination</a:t>
            </a:r>
          </a:p>
          <a:p>
            <a:pPr marL="1054100" lvl="2" indent="0">
              <a:spcBef>
                <a:spcPts val="0"/>
              </a:spcBef>
            </a:pPr>
            <a:r>
              <a:rPr lang="de-CH" sz="1800" dirty="0"/>
              <a:t>Schulung der Berufsinspektoren/-inspektorinnen</a:t>
            </a:r>
          </a:p>
          <a:p>
            <a:pPr marL="1054100" lvl="2" indent="0">
              <a:spcBef>
                <a:spcPts val="0"/>
              </a:spcBef>
            </a:pPr>
            <a:r>
              <a:rPr lang="de-CH" sz="1800" dirty="0"/>
              <a:t>Kontaktaufnahme mit der nationalen </a:t>
            </a:r>
            <a:r>
              <a:rPr lang="de-CH" sz="1800" dirty="0" err="1"/>
              <a:t>OdA</a:t>
            </a:r>
            <a:endParaRPr lang="de-CH" sz="1800" dirty="0"/>
          </a:p>
          <a:p>
            <a:pPr marL="1054100" lvl="2" indent="0">
              <a:spcBef>
                <a:spcPts val="0"/>
              </a:spcBef>
            </a:pPr>
            <a:r>
              <a:rPr lang="de-CH" sz="1800" dirty="0" smtClean="0"/>
              <a:t>Schnittstelle zum kantonalen Arbeitsinspektorat</a:t>
            </a:r>
          </a:p>
          <a:p>
            <a:pPr lvl="1"/>
            <a:r>
              <a:rPr lang="de-CH" sz="2000" dirty="0" smtClean="0"/>
              <a:t>Administration</a:t>
            </a:r>
          </a:p>
          <a:p>
            <a:pPr marL="1054100" lvl="2" indent="0">
              <a:spcBef>
                <a:spcPts val="0"/>
              </a:spcBef>
            </a:pPr>
            <a:r>
              <a:rPr lang="de-CH" sz="1800" dirty="0"/>
              <a:t>Versand der Unterlagen an die Lehrbetriebe</a:t>
            </a:r>
          </a:p>
          <a:p>
            <a:pPr marL="1054100" lvl="2" indent="0">
              <a:spcBef>
                <a:spcPts val="0"/>
              </a:spcBef>
            </a:pPr>
            <a:r>
              <a:rPr lang="de-CH" sz="1800" dirty="0"/>
              <a:t>Erfassen im Kompass</a:t>
            </a:r>
          </a:p>
          <a:p>
            <a:pPr marL="1054100" lvl="2" indent="0">
              <a:spcBef>
                <a:spcPts val="0"/>
              </a:spcBef>
            </a:pPr>
            <a:r>
              <a:rPr lang="de-CH" sz="1800" dirty="0"/>
              <a:t>Erstellen von Auswertungen / Controlling</a:t>
            </a:r>
          </a:p>
          <a:p>
            <a:pPr lvl="1"/>
            <a:r>
              <a:rPr lang="de-CH" sz="2000" dirty="0" smtClean="0"/>
              <a:t>Lehraufsicht</a:t>
            </a:r>
            <a:r>
              <a:rPr lang="de-CH" sz="2400" dirty="0" smtClean="0"/>
              <a:t> </a:t>
            </a:r>
          </a:p>
          <a:p>
            <a:pPr marL="1054100" lvl="2" indent="0">
              <a:spcBef>
                <a:spcPts val="0"/>
              </a:spcBef>
            </a:pPr>
            <a:r>
              <a:rPr lang="de-CH" sz="1800" dirty="0"/>
              <a:t>Überprüfung, Bewilligung und Beantworten von Fragen für den betreffenden Beruf </a:t>
            </a:r>
          </a:p>
          <a:p>
            <a:pPr marL="1054100" lvl="2" indent="0">
              <a:spcBef>
                <a:spcPts val="0"/>
              </a:spcBef>
            </a:pPr>
            <a:r>
              <a:rPr lang="de-CH" sz="1800" dirty="0"/>
              <a:t>bei Bedarf auch Referent bei Anlässen der </a:t>
            </a:r>
            <a:r>
              <a:rPr lang="de-CH" sz="1800" dirty="0" err="1"/>
              <a:t>OdA</a:t>
            </a:r>
            <a:endParaRPr lang="de-CH" sz="1800" dirty="0"/>
          </a:p>
          <a:p>
            <a:pPr lvl="1"/>
            <a:endParaRPr lang="de-CH" sz="2400" dirty="0"/>
          </a:p>
        </p:txBody>
      </p:sp>
    </p:spTree>
    <p:extLst>
      <p:ext uri="{BB962C8B-B14F-4D97-AF65-F5344CB8AC3E}">
        <p14:creationId xmlns:p14="http://schemas.microsoft.com/office/powerpoint/2010/main" val="17138593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0"/>
          </p:nvPr>
        </p:nvSpPr>
        <p:spPr>
          <a:xfrm>
            <a:off x="6897216" y="404664"/>
            <a:ext cx="2240434" cy="471636"/>
          </a:xfrm>
        </p:spPr>
        <p:txBody>
          <a:bodyPr/>
          <a:lstStyle/>
          <a:p>
            <a:endParaRPr lang="de-DE" sz="1600" dirty="0"/>
          </a:p>
        </p:txBody>
      </p:sp>
      <p:sp>
        <p:nvSpPr>
          <p:cNvPr id="2" name="Titel 1"/>
          <p:cNvSpPr>
            <a:spLocks noGrp="1"/>
          </p:cNvSpPr>
          <p:nvPr>
            <p:ph type="title"/>
          </p:nvPr>
        </p:nvSpPr>
        <p:spPr>
          <a:xfrm>
            <a:off x="632520" y="764704"/>
            <a:ext cx="8420100" cy="1143000"/>
          </a:xfrm>
        </p:spPr>
        <p:txBody>
          <a:bodyPr/>
          <a:lstStyle/>
          <a:p>
            <a:r>
              <a:rPr lang="de-CH" sz="2800" dirty="0" smtClean="0"/>
              <a:t/>
            </a:r>
            <a:br>
              <a:rPr lang="de-CH" sz="2800" dirty="0" smtClean="0"/>
            </a:br>
            <a:r>
              <a:rPr lang="de-CH" sz="2800" dirty="0" smtClean="0"/>
              <a:t/>
            </a:r>
            <a:br>
              <a:rPr lang="de-CH" sz="2800" dirty="0" smtClean="0"/>
            </a:br>
            <a:r>
              <a:rPr lang="de-CH" sz="2800" dirty="0" smtClean="0"/>
              <a:t>Umsetzung </a:t>
            </a:r>
            <a:r>
              <a:rPr lang="de-CH" sz="2800" dirty="0"/>
              <a:t>der Änderung der </a:t>
            </a:r>
            <a:r>
              <a:rPr lang="de-CH" sz="2800" dirty="0" smtClean="0"/>
              <a:t>Jugendarbeitsschutzverordnung</a:t>
            </a:r>
            <a:br>
              <a:rPr lang="de-CH" sz="2800" dirty="0" smtClean="0"/>
            </a:br>
            <a:r>
              <a:rPr lang="de-CH" sz="1800" b="1" dirty="0" smtClean="0">
                <a:solidFill>
                  <a:srgbClr val="FF0000"/>
                </a:solidFill>
              </a:rPr>
              <a:t/>
            </a:r>
            <a:br>
              <a:rPr lang="de-CH" sz="1800" b="1" dirty="0" smtClean="0">
                <a:solidFill>
                  <a:srgbClr val="FF0000"/>
                </a:solidFill>
              </a:rPr>
            </a:br>
            <a:r>
              <a:rPr lang="de-CH" sz="1800" b="1" dirty="0">
                <a:solidFill>
                  <a:srgbClr val="FF0000"/>
                </a:solidFill>
              </a:rPr>
              <a:t>2. Überprüfung der begleitenden Massnahmen bei bestehenden</a:t>
            </a:r>
            <a:br>
              <a:rPr lang="de-CH" sz="1800" b="1" dirty="0">
                <a:solidFill>
                  <a:srgbClr val="FF0000"/>
                </a:solidFill>
              </a:rPr>
            </a:br>
            <a:r>
              <a:rPr lang="de-CH" sz="1800" b="1" dirty="0">
                <a:solidFill>
                  <a:srgbClr val="FF0000"/>
                </a:solidFill>
              </a:rPr>
              <a:t>    </a:t>
            </a:r>
            <a:r>
              <a:rPr lang="de-CH" sz="1800" b="1" dirty="0" smtClean="0">
                <a:solidFill>
                  <a:srgbClr val="FF0000"/>
                </a:solidFill>
              </a:rPr>
              <a:t>Bildungsbewilligungen</a:t>
            </a:r>
            <a:br>
              <a:rPr lang="de-CH" sz="1800" b="1" dirty="0" smtClean="0">
                <a:solidFill>
                  <a:srgbClr val="FF0000"/>
                </a:solidFill>
              </a:rPr>
            </a:br>
            <a:r>
              <a:rPr lang="de-CH" sz="1800" dirty="0" smtClean="0">
                <a:solidFill>
                  <a:schemeClr val="tx1"/>
                </a:solidFill>
              </a:rPr>
              <a:t>Kriterien für die Durchführung von Verdachtskontrollen:</a:t>
            </a:r>
            <a:endParaRPr lang="de-DE" sz="1800" dirty="0">
              <a:solidFill>
                <a:schemeClr val="tx1"/>
              </a:solidFill>
            </a:endParaRPr>
          </a:p>
        </p:txBody>
      </p:sp>
      <p:sp>
        <p:nvSpPr>
          <p:cNvPr id="3" name="Inhaltsplatzhalter 2"/>
          <p:cNvSpPr>
            <a:spLocks noGrp="1"/>
          </p:cNvSpPr>
          <p:nvPr>
            <p:ph sz="half" idx="1"/>
          </p:nvPr>
        </p:nvSpPr>
        <p:spPr>
          <a:xfrm>
            <a:off x="708025" y="3068960"/>
            <a:ext cx="4089400" cy="3090540"/>
          </a:xfrm>
          <a:solidFill>
            <a:schemeClr val="tx2">
              <a:lumMod val="20000"/>
              <a:lumOff val="80000"/>
            </a:schemeClr>
          </a:solidFill>
        </p:spPr>
        <p:txBody>
          <a:bodyPr/>
          <a:lstStyle/>
          <a:p>
            <a:r>
              <a:rPr lang="de-DE" sz="1800" dirty="0" smtClean="0"/>
              <a:t>Kontrolle zwingend</a:t>
            </a:r>
            <a:endParaRPr lang="de-DE" sz="1800" dirty="0"/>
          </a:p>
          <a:p>
            <a:pPr marL="346075" indent="-342900">
              <a:buFont typeface="Arial"/>
              <a:buChar char="•"/>
            </a:pPr>
            <a:r>
              <a:rPr lang="de-CH" sz="1800" b="0" dirty="0">
                <a:solidFill>
                  <a:schemeClr val="tx1"/>
                </a:solidFill>
              </a:rPr>
              <a:t>Beanstandung </a:t>
            </a:r>
            <a:r>
              <a:rPr lang="de-CH" sz="1800" b="0" dirty="0" smtClean="0">
                <a:solidFill>
                  <a:schemeClr val="tx1"/>
                </a:solidFill>
              </a:rPr>
              <a:t>durch Arbeitsinspektorat </a:t>
            </a:r>
            <a:r>
              <a:rPr lang="de-CH" sz="1800" b="0" dirty="0">
                <a:solidFill>
                  <a:schemeClr val="tx1"/>
                </a:solidFill>
              </a:rPr>
              <a:t>/ SUVA in den letzten 3 Jahren</a:t>
            </a:r>
          </a:p>
          <a:p>
            <a:pPr marL="346075" indent="-342900">
              <a:buFont typeface="Arial"/>
              <a:buChar char="•"/>
            </a:pPr>
            <a:r>
              <a:rPr lang="de-CH" sz="1800" b="0" dirty="0">
                <a:solidFill>
                  <a:schemeClr val="tx1"/>
                </a:solidFill>
              </a:rPr>
              <a:t>Glaubhafte Mitteilung von Mitarbeitenden, Lernenden oder Dritten über Mängel bei der </a:t>
            </a:r>
            <a:r>
              <a:rPr lang="de-CH" sz="1800" b="0" dirty="0" smtClean="0">
                <a:solidFill>
                  <a:schemeClr val="tx1"/>
                </a:solidFill>
              </a:rPr>
              <a:t>Arbeitssicherheit</a:t>
            </a:r>
            <a:endParaRPr lang="de-CH" sz="1800" b="0" dirty="0">
              <a:solidFill>
                <a:schemeClr val="tx1"/>
              </a:solidFill>
            </a:endParaRPr>
          </a:p>
        </p:txBody>
      </p:sp>
      <p:sp>
        <p:nvSpPr>
          <p:cNvPr id="4" name="Inhaltsplatzhalter 3"/>
          <p:cNvSpPr>
            <a:spLocks noGrp="1"/>
          </p:cNvSpPr>
          <p:nvPr>
            <p:ph sz="half" idx="2"/>
          </p:nvPr>
        </p:nvSpPr>
        <p:spPr>
          <a:xfrm>
            <a:off x="4953000" y="3068960"/>
            <a:ext cx="4089400" cy="3096344"/>
          </a:xfrm>
          <a:solidFill>
            <a:schemeClr val="tx2">
              <a:lumMod val="40000"/>
              <a:lumOff val="60000"/>
            </a:schemeClr>
          </a:solidFill>
          <a:ln>
            <a:prstDash val="sysDash"/>
          </a:ln>
        </p:spPr>
        <p:txBody>
          <a:bodyPr/>
          <a:lstStyle/>
          <a:p>
            <a:r>
              <a:rPr lang="de-DE" sz="1800" dirty="0" smtClean="0"/>
              <a:t>Kontrolle nach Ermessen des BI/AB</a:t>
            </a:r>
          </a:p>
          <a:p>
            <a:pPr marL="346075" indent="-342900">
              <a:buFont typeface="Arial"/>
              <a:buChar char="•"/>
            </a:pPr>
            <a:r>
              <a:rPr lang="de-CH" sz="1800" b="0" dirty="0">
                <a:solidFill>
                  <a:schemeClr val="tx1"/>
                </a:solidFill>
              </a:rPr>
              <a:t>Lehrvertrag eingereicht, aber trotz Mahnung keine </a:t>
            </a:r>
            <a:r>
              <a:rPr lang="de-CH" sz="1800" b="0" dirty="0" smtClean="0">
                <a:solidFill>
                  <a:schemeClr val="tx1"/>
                </a:solidFill>
              </a:rPr>
              <a:t>Selbstdeklaration</a:t>
            </a:r>
          </a:p>
          <a:p>
            <a:pPr marL="346075" indent="-342900">
              <a:buFont typeface="Arial"/>
              <a:buChar char="•"/>
            </a:pPr>
            <a:r>
              <a:rPr lang="de-CH" sz="1800" b="0" dirty="0">
                <a:solidFill>
                  <a:schemeClr val="tx1"/>
                </a:solidFill>
              </a:rPr>
              <a:t>Angaben in der Selbstdeklaration sind lückenhaft, widersprüchlich oder nicht </a:t>
            </a:r>
            <a:r>
              <a:rPr lang="de-CH" sz="1800" b="0" dirty="0" smtClean="0">
                <a:solidFill>
                  <a:schemeClr val="tx1"/>
                </a:solidFill>
              </a:rPr>
              <a:t>nachvollziehbar</a:t>
            </a:r>
            <a:endParaRPr lang="de-CH" sz="1800" b="0" dirty="0">
              <a:solidFill>
                <a:schemeClr val="tx1"/>
              </a:solidFill>
            </a:endParaRPr>
          </a:p>
        </p:txBody>
      </p:sp>
      <p:sp>
        <p:nvSpPr>
          <p:cNvPr id="6" name="Textfeld 5"/>
          <p:cNvSpPr txBox="1"/>
          <p:nvPr/>
        </p:nvSpPr>
        <p:spPr>
          <a:xfrm>
            <a:off x="5759526" y="3655890"/>
            <a:ext cx="184666" cy="430887"/>
          </a:xfrm>
          <a:prstGeom prst="rect">
            <a:avLst/>
          </a:prstGeom>
          <a:noFill/>
        </p:spPr>
        <p:txBody>
          <a:bodyPr wrap="none" rtlCol="0">
            <a:spAutoFit/>
          </a:bodyPr>
          <a:lstStyle/>
          <a:p>
            <a:endParaRPr lang="de-DE" dirty="0"/>
          </a:p>
        </p:txBody>
      </p:sp>
    </p:spTree>
    <p:extLst>
      <p:ext uri="{BB962C8B-B14F-4D97-AF65-F5344CB8AC3E}">
        <p14:creationId xmlns:p14="http://schemas.microsoft.com/office/powerpoint/2010/main" val="37522549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sbbk">
  <a:themeElements>
    <a:clrScheme name="Benutzerdefiniert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eere Präsentation">
      <a:majorFont>
        <a:latin typeface="Arial"/>
        <a:ea typeface="ＭＳ Ｐゴシック"/>
        <a:cs typeface=""/>
      </a:majorFont>
      <a:minorFont>
        <a:latin typeface="Arial"/>
        <a:ea typeface="ＭＳ Ｐゴシック"/>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0" i="0" u="none" strike="noStrike" cap="none" normalizeH="0" baseline="0" smtClean="0">
            <a:ln>
              <a:noFill/>
            </a:ln>
            <a:solidFill>
              <a:schemeClr val="tx1"/>
            </a:solidFill>
            <a:effectLst/>
            <a:latin typeface="Arial" charset="0"/>
            <a:ea typeface="ＭＳ Ｐゴシック"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0" i="0" u="none" strike="noStrike" cap="none" normalizeH="0" baseline="0" smtClean="0">
            <a:ln>
              <a:noFill/>
            </a:ln>
            <a:solidFill>
              <a:schemeClr val="tx1"/>
            </a:solidFill>
            <a:effectLst/>
            <a:latin typeface="Arial" charset="0"/>
            <a:ea typeface="ＭＳ Ｐゴシック" pitchFamily="84" charset="-128"/>
          </a:defRPr>
        </a:defPPr>
      </a:lstStyle>
    </a:ln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sbbk.potx</Template>
  <TotalTime>0</TotalTime>
  <Words>737</Words>
  <Application>Microsoft Macintosh PowerPoint</Application>
  <PresentationFormat>A4-Papier (210x297 mm)</PresentationFormat>
  <Paragraphs>151</Paragraphs>
  <Slides>10</Slides>
  <Notes>10</Notes>
  <HiddenSlides>0</HiddenSlides>
  <MMClips>0</MMClips>
  <ScaleCrop>false</ScaleCrop>
  <HeadingPairs>
    <vt:vector size="4" baseType="variant">
      <vt:variant>
        <vt:lpstr>Design</vt:lpstr>
      </vt:variant>
      <vt:variant>
        <vt:i4>1</vt:i4>
      </vt:variant>
      <vt:variant>
        <vt:lpstr>Folientitel</vt:lpstr>
      </vt:variant>
      <vt:variant>
        <vt:i4>10</vt:i4>
      </vt:variant>
    </vt:vector>
  </HeadingPairs>
  <TitlesOfParts>
    <vt:vector size="11" baseType="lpstr">
      <vt:lpstr>sbbk</vt:lpstr>
      <vt:lpstr> Umsetzung der Änderung der Jugendarbeitsschutzverordnung </vt:lpstr>
      <vt:lpstr>Umsetzung der Änderung der Jugendarbeitsschutzverordnung</vt:lpstr>
      <vt:lpstr>Umsetzung der Änderung der Jugendarbeitsschutzverordnung</vt:lpstr>
      <vt:lpstr>Umsetzung der Änderung der Jugendarbeitsschutzverordnung</vt:lpstr>
      <vt:lpstr>Umsetzung der Änderung der Jugendarbeitsschutzverordnung</vt:lpstr>
      <vt:lpstr>Umsetzung der Änderung der Jugendarbeitsschutzverordnung</vt:lpstr>
      <vt:lpstr>Umsetzung der Änderung der Jugendarbeitsschutzverordnung</vt:lpstr>
      <vt:lpstr>Umsetzung der Änderung der Jugendarbeitsschutzverordnung</vt:lpstr>
      <vt:lpstr>  Umsetzung der Änderung der Jugendarbeitsschutzverordnung  2. Überprüfung der begleitenden Massnahmen bei bestehenden     Bildungsbewilligungen Kriterien für die Durchführung von Verdachtskontrollen:</vt:lpstr>
      <vt:lpstr>Umsetzung der Änderung der Jugendarbeitsschutzverordnung</vt:lpstr>
    </vt:vector>
  </TitlesOfParts>
  <Company>Gabriela Fuchs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Gabriela Fuchs</dc:creator>
  <cp:lastModifiedBy>Schläppi Susann</cp:lastModifiedBy>
  <cp:revision>225</cp:revision>
  <cp:lastPrinted>2017-02-24T10:14:32Z</cp:lastPrinted>
  <dcterms:created xsi:type="dcterms:W3CDTF">2008-08-22T14:40:02Z</dcterms:created>
  <dcterms:modified xsi:type="dcterms:W3CDTF">2017-02-24T10:21:54Z</dcterms:modified>
</cp:coreProperties>
</file>